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07" autoAdjust="0"/>
  </p:normalViewPr>
  <p:slideViewPr>
    <p:cSldViewPr snapToGrid="0">
      <p:cViewPr>
        <p:scale>
          <a:sx n="93" d="100"/>
          <a:sy n="93" d="100"/>
        </p:scale>
        <p:origin x="-42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C619D9-FE6A-430A-95BD-5FFEDDB885C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D520A4DA-D43B-44DE-9F6E-0C8275B6BB3F}">
      <dgm:prSet/>
      <dgm:spPr>
        <a:solidFill>
          <a:schemeClr val="accent4">
            <a:lumMod val="20000"/>
            <a:lumOff val="80000"/>
          </a:schemeClr>
        </a:solidFill>
      </dgm:spPr>
      <dgm:t>
        <a:bodyPr/>
        <a:lstStyle/>
        <a:p>
          <a:r>
            <a:rPr lang="ru-RU" b="1" dirty="0" err="1" smtClean="0">
              <a:solidFill>
                <a:schemeClr val="tx1"/>
              </a:solidFill>
              <a:latin typeface="Times New Roman" panose="02020603050405020304" pitchFamily="18" charset="0"/>
              <a:cs typeface="Times New Roman" panose="02020603050405020304" pitchFamily="18" charset="0"/>
            </a:rPr>
            <a:t>Қысқа</a:t>
          </a:r>
          <a:r>
            <a:rPr lang="ru-RU" b="1" dirty="0" smtClean="0">
              <a:solidFill>
                <a:schemeClr val="tx1"/>
              </a:solidFill>
              <a:latin typeface="Times New Roman" panose="02020603050405020304" pitchFamily="18" charset="0"/>
              <a:cs typeface="Times New Roman" panose="02020603050405020304" pitchFamily="18" charset="0"/>
            </a:rPr>
            <a:t> </a:t>
          </a:r>
          <a:r>
            <a:rPr lang="ru-RU" b="1" dirty="0" err="1" smtClean="0">
              <a:solidFill>
                <a:schemeClr val="tx1"/>
              </a:solidFill>
              <a:latin typeface="Times New Roman" panose="02020603050405020304" pitchFamily="18" charset="0"/>
              <a:cs typeface="Times New Roman" panose="02020603050405020304" pitchFamily="18" charset="0"/>
            </a:rPr>
            <a:t>мерзім</a:t>
          </a:r>
          <a:r>
            <a:rPr lang="ru-RU" b="1"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бұл</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кезеңде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сұраныс</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жағынан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өзгерістер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болғанда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бағалар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деңгейі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өзгермейді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және</a:t>
          </a:r>
          <a:r>
            <a:rPr lang="ru-RU" dirty="0" smtClean="0">
              <a:solidFill>
                <a:schemeClr val="tx1"/>
              </a:solidFill>
              <a:latin typeface="Times New Roman" panose="02020603050405020304" pitchFamily="18" charset="0"/>
              <a:cs typeface="Times New Roman" panose="02020603050405020304" pitchFamily="18" charset="0"/>
            </a:rPr>
            <a:t> тек </a:t>
          </a:r>
          <a:r>
            <a:rPr lang="ru-RU" dirty="0" err="1" smtClean="0">
              <a:solidFill>
                <a:schemeClr val="tx1"/>
              </a:solidFill>
              <a:latin typeface="Times New Roman" panose="02020603050405020304" pitchFamily="18" charset="0"/>
              <a:cs typeface="Times New Roman" panose="02020603050405020304" pitchFamily="18" charset="0"/>
            </a:rPr>
            <a:t>жиынтық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өнім</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көлемі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ғана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өзгереді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мұндай</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жағдайда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жиынтық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ұсыныс</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қисығы</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көлденең</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сипатта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болады</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dgm:t>
    </dgm:pt>
    <dgm:pt modelId="{CDD35B34-6A41-4680-81BE-11DBF5E1E7B3}" type="parTrans" cxnId="{FA74A779-F9C6-4646-B108-AF275106D6D9}">
      <dgm:prSet/>
      <dgm:spPr/>
      <dgm:t>
        <a:bodyPr/>
        <a:lstStyle/>
        <a:p>
          <a:endParaRPr lang="ru-RU"/>
        </a:p>
      </dgm:t>
    </dgm:pt>
    <dgm:pt modelId="{2DDD36EA-6CB0-43B5-BB20-ACE91BB89943}" type="sibTrans" cxnId="{FA74A779-F9C6-4646-B108-AF275106D6D9}">
      <dgm:prSet/>
      <dgm:spPr/>
      <dgm:t>
        <a:bodyPr/>
        <a:lstStyle/>
        <a:p>
          <a:endParaRPr lang="ru-RU"/>
        </a:p>
      </dgm:t>
    </dgm:pt>
    <dgm:pt modelId="{298C0164-6AA0-4569-8EC5-F58F00E8EDFC}">
      <dgm:prSet/>
      <dgm:spPr>
        <a:solidFill>
          <a:schemeClr val="accent4">
            <a:lumMod val="20000"/>
            <a:lumOff val="80000"/>
          </a:schemeClr>
        </a:solidFill>
      </dgm:spPr>
      <dgm:t>
        <a:bodyPr/>
        <a:lstStyle/>
        <a:p>
          <a:r>
            <a:rPr lang="ru-RU" b="1" dirty="0" err="1" smtClean="0">
              <a:solidFill>
                <a:schemeClr val="tx1"/>
              </a:solidFill>
              <a:latin typeface="Times New Roman" panose="02020603050405020304" pitchFamily="18" charset="0"/>
              <a:cs typeface="Times New Roman" panose="02020603050405020304" pitchFamily="18" charset="0"/>
            </a:rPr>
            <a:t>Аралық</a:t>
          </a:r>
          <a:r>
            <a:rPr lang="ru-RU" b="1" dirty="0" smtClean="0">
              <a:solidFill>
                <a:schemeClr val="tx1"/>
              </a:solidFill>
              <a:latin typeface="Times New Roman" panose="02020603050405020304" pitchFamily="18" charset="0"/>
              <a:cs typeface="Times New Roman" panose="02020603050405020304" pitchFamily="18" charset="0"/>
            </a:rPr>
            <a:t> </a:t>
          </a:r>
          <a:r>
            <a:rPr lang="ru-RU" b="1" dirty="0" err="1" smtClean="0">
              <a:solidFill>
                <a:schemeClr val="tx1"/>
              </a:solidFill>
              <a:latin typeface="Times New Roman" panose="02020603050405020304" pitchFamily="18" charset="0"/>
              <a:cs typeface="Times New Roman" panose="02020603050405020304" pitchFamily="18" charset="0"/>
            </a:rPr>
            <a:t>мерзім</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бұл</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кезеңде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сұраныс</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жағынан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өзгерістер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болғанда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бағалар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деңгейі</a:t>
          </a:r>
          <a:r>
            <a:rPr lang="ru-RU" dirty="0" smtClean="0">
              <a:solidFill>
                <a:schemeClr val="tx1"/>
              </a:solidFill>
              <a:latin typeface="Times New Roman" panose="02020603050405020304" pitchFamily="18" charset="0"/>
              <a:cs typeface="Times New Roman" panose="02020603050405020304" pitchFamily="18" charset="0"/>
            </a:rPr>
            <a:t> де, </a:t>
          </a:r>
          <a:r>
            <a:rPr lang="ru-RU" dirty="0" err="1" smtClean="0">
              <a:solidFill>
                <a:schemeClr val="tx1"/>
              </a:solidFill>
              <a:latin typeface="Times New Roman" panose="02020603050405020304" pitchFamily="18" charset="0"/>
              <a:cs typeface="Times New Roman" panose="02020603050405020304" pitchFamily="18" charset="0"/>
            </a:rPr>
            <a:t>жиынтық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өнім</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көлемі</a:t>
          </a:r>
          <a:r>
            <a:rPr lang="ru-RU" dirty="0" smtClean="0">
              <a:solidFill>
                <a:schemeClr val="tx1"/>
              </a:solidFill>
              <a:latin typeface="Times New Roman" panose="02020603050405020304" pitchFamily="18" charset="0"/>
              <a:cs typeface="Times New Roman" panose="02020603050405020304" pitchFamily="18" charset="0"/>
            </a:rPr>
            <a:t> де </a:t>
          </a:r>
          <a:r>
            <a:rPr lang="ru-RU" dirty="0" err="1" smtClean="0">
              <a:solidFill>
                <a:schemeClr val="tx1"/>
              </a:solidFill>
              <a:latin typeface="Times New Roman" panose="02020603050405020304" pitchFamily="18" charset="0"/>
              <a:cs typeface="Times New Roman" panose="02020603050405020304" pitchFamily="18" charset="0"/>
            </a:rPr>
            <a:t>өзгереді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мұндай</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жағдайда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жиынтық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ұсыныс</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қисығы</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оң</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көлбеулі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болып</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табылады</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dgm:t>
    </dgm:pt>
    <dgm:pt modelId="{20A21967-8FA5-4578-99CC-6DEDBB9088D9}" type="parTrans" cxnId="{59301B15-ADC0-4548-A45B-3E755B495393}">
      <dgm:prSet/>
      <dgm:spPr/>
      <dgm:t>
        <a:bodyPr/>
        <a:lstStyle/>
        <a:p>
          <a:endParaRPr lang="ru-RU"/>
        </a:p>
      </dgm:t>
    </dgm:pt>
    <dgm:pt modelId="{1194C9FF-EE7B-4C4F-93F5-1806802467E9}" type="sibTrans" cxnId="{59301B15-ADC0-4548-A45B-3E755B495393}">
      <dgm:prSet/>
      <dgm:spPr/>
      <dgm:t>
        <a:bodyPr/>
        <a:lstStyle/>
        <a:p>
          <a:endParaRPr lang="ru-RU"/>
        </a:p>
      </dgm:t>
    </dgm:pt>
    <dgm:pt modelId="{F60738F2-A385-4D0A-A305-286CE22CEF09}">
      <dgm:prSet/>
      <dgm:spPr>
        <a:solidFill>
          <a:schemeClr val="accent4">
            <a:lumMod val="20000"/>
            <a:lumOff val="80000"/>
          </a:schemeClr>
        </a:solidFill>
      </dgm:spPr>
      <dgm:t>
        <a:bodyPr/>
        <a:lstStyle/>
        <a:p>
          <a:r>
            <a:rPr lang="ru-RU" b="1" dirty="0" err="1" smtClean="0">
              <a:solidFill>
                <a:schemeClr val="tx1"/>
              </a:solidFill>
              <a:latin typeface="Times New Roman" panose="02020603050405020304" pitchFamily="18" charset="0"/>
              <a:cs typeface="Times New Roman" panose="02020603050405020304" pitchFamily="18" charset="0"/>
            </a:rPr>
            <a:t>Ұзақ</a:t>
          </a:r>
          <a:r>
            <a:rPr lang="ru-RU" b="1" dirty="0" smtClean="0">
              <a:solidFill>
                <a:schemeClr val="tx1"/>
              </a:solidFill>
              <a:latin typeface="Times New Roman" panose="02020603050405020304" pitchFamily="18" charset="0"/>
              <a:cs typeface="Times New Roman" panose="02020603050405020304" pitchFamily="18" charset="0"/>
            </a:rPr>
            <a:t> </a:t>
          </a:r>
          <a:r>
            <a:rPr lang="ru-RU" b="1" dirty="0" err="1" smtClean="0">
              <a:solidFill>
                <a:schemeClr val="tx1"/>
              </a:solidFill>
              <a:latin typeface="Times New Roman" panose="02020603050405020304" pitchFamily="18" charset="0"/>
              <a:cs typeface="Times New Roman" panose="02020603050405020304" pitchFamily="18" charset="0"/>
            </a:rPr>
            <a:t>мерзім</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бұл</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кезеңде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сұраныс</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жағынан</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өзгерістер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болғанда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бағалар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деңгейі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өзгереді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және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жиынтық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өнім</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көлемі</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өзгеріссіз</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қалады</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мұндай</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жағдайда</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жиынтық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ұсыныс</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қисығы</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тік</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сызық</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түрінде</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болады</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dgm:t>
    </dgm:pt>
    <dgm:pt modelId="{5C99A37F-3F10-48B4-8CDB-4C0B12FE8867}" type="parTrans" cxnId="{FF4C94E3-E35B-4CA5-9A27-CDAA18C87A1B}">
      <dgm:prSet/>
      <dgm:spPr/>
      <dgm:t>
        <a:bodyPr/>
        <a:lstStyle/>
        <a:p>
          <a:endParaRPr lang="ru-RU"/>
        </a:p>
      </dgm:t>
    </dgm:pt>
    <dgm:pt modelId="{DA609577-93C2-4B3B-87F4-B04BB60AF3CF}" type="sibTrans" cxnId="{FF4C94E3-E35B-4CA5-9A27-CDAA18C87A1B}">
      <dgm:prSet/>
      <dgm:spPr/>
      <dgm:t>
        <a:bodyPr/>
        <a:lstStyle/>
        <a:p>
          <a:endParaRPr lang="ru-RU"/>
        </a:p>
      </dgm:t>
    </dgm:pt>
    <dgm:pt modelId="{DBB824E5-387B-40A4-AB60-86F84BF15ED0}" type="pres">
      <dgm:prSet presAssocID="{4BC619D9-FE6A-430A-95BD-5FFEDDB885C5}" presName="Name0" presStyleCnt="0">
        <dgm:presLayoutVars>
          <dgm:chMax val="7"/>
          <dgm:chPref val="7"/>
          <dgm:dir/>
        </dgm:presLayoutVars>
      </dgm:prSet>
      <dgm:spPr/>
      <dgm:t>
        <a:bodyPr/>
        <a:lstStyle/>
        <a:p>
          <a:endParaRPr lang="ru-RU"/>
        </a:p>
      </dgm:t>
    </dgm:pt>
    <dgm:pt modelId="{DA5B7D2C-7221-4CA9-9999-0045189B142D}" type="pres">
      <dgm:prSet presAssocID="{4BC619D9-FE6A-430A-95BD-5FFEDDB885C5}" presName="Name1" presStyleCnt="0"/>
      <dgm:spPr/>
    </dgm:pt>
    <dgm:pt modelId="{79C7C0C9-CC7C-42C8-8153-7E8E3C572E2F}" type="pres">
      <dgm:prSet presAssocID="{4BC619D9-FE6A-430A-95BD-5FFEDDB885C5}" presName="cycle" presStyleCnt="0"/>
      <dgm:spPr/>
    </dgm:pt>
    <dgm:pt modelId="{37B4C61A-1EE8-4B5A-A6A2-7BC6F461BD0B}" type="pres">
      <dgm:prSet presAssocID="{4BC619D9-FE6A-430A-95BD-5FFEDDB885C5}" presName="srcNode" presStyleLbl="node1" presStyleIdx="0" presStyleCnt="3"/>
      <dgm:spPr/>
    </dgm:pt>
    <dgm:pt modelId="{8C7DE6B9-EAB9-4022-A9C4-5695C59E6203}" type="pres">
      <dgm:prSet presAssocID="{4BC619D9-FE6A-430A-95BD-5FFEDDB885C5}" presName="conn" presStyleLbl="parChTrans1D2" presStyleIdx="0" presStyleCnt="1"/>
      <dgm:spPr/>
      <dgm:t>
        <a:bodyPr/>
        <a:lstStyle/>
        <a:p>
          <a:endParaRPr lang="ru-RU"/>
        </a:p>
      </dgm:t>
    </dgm:pt>
    <dgm:pt modelId="{27DE8263-0465-406E-BC10-4E16BA2DEDAE}" type="pres">
      <dgm:prSet presAssocID="{4BC619D9-FE6A-430A-95BD-5FFEDDB885C5}" presName="extraNode" presStyleLbl="node1" presStyleIdx="0" presStyleCnt="3"/>
      <dgm:spPr/>
    </dgm:pt>
    <dgm:pt modelId="{6A6E60B7-78B9-472A-A368-1280F6562F1E}" type="pres">
      <dgm:prSet presAssocID="{4BC619D9-FE6A-430A-95BD-5FFEDDB885C5}" presName="dstNode" presStyleLbl="node1" presStyleIdx="0" presStyleCnt="3"/>
      <dgm:spPr/>
    </dgm:pt>
    <dgm:pt modelId="{AF296F2B-CFBE-4C6C-A8C6-36BFF0D97B70}" type="pres">
      <dgm:prSet presAssocID="{D520A4DA-D43B-44DE-9F6E-0C8275B6BB3F}" presName="text_1" presStyleLbl="node1" presStyleIdx="0" presStyleCnt="3">
        <dgm:presLayoutVars>
          <dgm:bulletEnabled val="1"/>
        </dgm:presLayoutVars>
      </dgm:prSet>
      <dgm:spPr/>
      <dgm:t>
        <a:bodyPr/>
        <a:lstStyle/>
        <a:p>
          <a:endParaRPr lang="ru-RU"/>
        </a:p>
      </dgm:t>
    </dgm:pt>
    <dgm:pt modelId="{923199A1-494A-420D-A531-59C2AB52DE38}" type="pres">
      <dgm:prSet presAssocID="{D520A4DA-D43B-44DE-9F6E-0C8275B6BB3F}" presName="accent_1" presStyleCnt="0"/>
      <dgm:spPr/>
    </dgm:pt>
    <dgm:pt modelId="{17738133-F554-486F-9FC5-5DF860E63394}" type="pres">
      <dgm:prSet presAssocID="{D520A4DA-D43B-44DE-9F6E-0C8275B6BB3F}" presName="accentRepeatNode" presStyleLbl="solidFgAcc1" presStyleIdx="0" presStyleCnt="3"/>
      <dgm:spPr/>
    </dgm:pt>
    <dgm:pt modelId="{786401E0-A408-4ED8-90CC-B0EDBA1DAFE6}" type="pres">
      <dgm:prSet presAssocID="{298C0164-6AA0-4569-8EC5-F58F00E8EDFC}" presName="text_2" presStyleLbl="node1" presStyleIdx="1" presStyleCnt="3">
        <dgm:presLayoutVars>
          <dgm:bulletEnabled val="1"/>
        </dgm:presLayoutVars>
      </dgm:prSet>
      <dgm:spPr/>
      <dgm:t>
        <a:bodyPr/>
        <a:lstStyle/>
        <a:p>
          <a:endParaRPr lang="ru-RU"/>
        </a:p>
      </dgm:t>
    </dgm:pt>
    <dgm:pt modelId="{5CA4F667-2488-4D20-B8E9-514EF8D44C51}" type="pres">
      <dgm:prSet presAssocID="{298C0164-6AA0-4569-8EC5-F58F00E8EDFC}" presName="accent_2" presStyleCnt="0"/>
      <dgm:spPr/>
    </dgm:pt>
    <dgm:pt modelId="{18A47D0C-6BCC-4209-948B-7DC4013F850F}" type="pres">
      <dgm:prSet presAssocID="{298C0164-6AA0-4569-8EC5-F58F00E8EDFC}" presName="accentRepeatNode" presStyleLbl="solidFgAcc1" presStyleIdx="1" presStyleCnt="3"/>
      <dgm:spPr/>
    </dgm:pt>
    <dgm:pt modelId="{CD7533E9-BFD2-48DE-BD01-BD48479629B2}" type="pres">
      <dgm:prSet presAssocID="{F60738F2-A385-4D0A-A305-286CE22CEF09}" presName="text_3" presStyleLbl="node1" presStyleIdx="2" presStyleCnt="3">
        <dgm:presLayoutVars>
          <dgm:bulletEnabled val="1"/>
        </dgm:presLayoutVars>
      </dgm:prSet>
      <dgm:spPr/>
      <dgm:t>
        <a:bodyPr/>
        <a:lstStyle/>
        <a:p>
          <a:endParaRPr lang="ru-RU"/>
        </a:p>
      </dgm:t>
    </dgm:pt>
    <dgm:pt modelId="{65354288-0D38-49D7-A1DA-F4535810F94D}" type="pres">
      <dgm:prSet presAssocID="{F60738F2-A385-4D0A-A305-286CE22CEF09}" presName="accent_3" presStyleCnt="0"/>
      <dgm:spPr/>
    </dgm:pt>
    <dgm:pt modelId="{72E66A93-059B-4031-AA33-8BA31323946B}" type="pres">
      <dgm:prSet presAssocID="{F60738F2-A385-4D0A-A305-286CE22CEF09}" presName="accentRepeatNode" presStyleLbl="solidFgAcc1" presStyleIdx="2" presStyleCnt="3"/>
      <dgm:spPr/>
    </dgm:pt>
  </dgm:ptLst>
  <dgm:cxnLst>
    <dgm:cxn modelId="{FF4C94E3-E35B-4CA5-9A27-CDAA18C87A1B}" srcId="{4BC619D9-FE6A-430A-95BD-5FFEDDB885C5}" destId="{F60738F2-A385-4D0A-A305-286CE22CEF09}" srcOrd="2" destOrd="0" parTransId="{5C99A37F-3F10-48B4-8CDB-4C0B12FE8867}" sibTransId="{DA609577-93C2-4B3B-87F4-B04BB60AF3CF}"/>
    <dgm:cxn modelId="{59301B15-ADC0-4548-A45B-3E755B495393}" srcId="{4BC619D9-FE6A-430A-95BD-5FFEDDB885C5}" destId="{298C0164-6AA0-4569-8EC5-F58F00E8EDFC}" srcOrd="1" destOrd="0" parTransId="{20A21967-8FA5-4578-99CC-6DEDBB9088D9}" sibTransId="{1194C9FF-EE7B-4C4F-93F5-1806802467E9}"/>
    <dgm:cxn modelId="{15DDFB07-57C9-450B-816D-4CD8A54DA6BA}" type="presOf" srcId="{298C0164-6AA0-4569-8EC5-F58F00E8EDFC}" destId="{786401E0-A408-4ED8-90CC-B0EDBA1DAFE6}" srcOrd="0" destOrd="0" presId="urn:microsoft.com/office/officeart/2008/layout/VerticalCurvedList"/>
    <dgm:cxn modelId="{FA74A779-F9C6-4646-B108-AF275106D6D9}" srcId="{4BC619D9-FE6A-430A-95BD-5FFEDDB885C5}" destId="{D520A4DA-D43B-44DE-9F6E-0C8275B6BB3F}" srcOrd="0" destOrd="0" parTransId="{CDD35B34-6A41-4680-81BE-11DBF5E1E7B3}" sibTransId="{2DDD36EA-6CB0-43B5-BB20-ACE91BB89943}"/>
    <dgm:cxn modelId="{0F9A32E7-DDDF-4E10-81BC-6730E020BDFD}" type="presOf" srcId="{F60738F2-A385-4D0A-A305-286CE22CEF09}" destId="{CD7533E9-BFD2-48DE-BD01-BD48479629B2}" srcOrd="0" destOrd="0" presId="urn:microsoft.com/office/officeart/2008/layout/VerticalCurvedList"/>
    <dgm:cxn modelId="{87BBBFEC-DCF6-4D51-8982-FF39107D0EF6}" type="presOf" srcId="{2DDD36EA-6CB0-43B5-BB20-ACE91BB89943}" destId="{8C7DE6B9-EAB9-4022-A9C4-5695C59E6203}" srcOrd="0" destOrd="0" presId="urn:microsoft.com/office/officeart/2008/layout/VerticalCurvedList"/>
    <dgm:cxn modelId="{3F876475-1B74-486F-98EC-8D85775E1D95}" type="presOf" srcId="{4BC619D9-FE6A-430A-95BD-5FFEDDB885C5}" destId="{DBB824E5-387B-40A4-AB60-86F84BF15ED0}" srcOrd="0" destOrd="0" presId="urn:microsoft.com/office/officeart/2008/layout/VerticalCurvedList"/>
    <dgm:cxn modelId="{AB1F09E4-6A5C-4671-9435-C132936BA39C}" type="presOf" srcId="{D520A4DA-D43B-44DE-9F6E-0C8275B6BB3F}" destId="{AF296F2B-CFBE-4C6C-A8C6-36BFF0D97B70}" srcOrd="0" destOrd="0" presId="urn:microsoft.com/office/officeart/2008/layout/VerticalCurvedList"/>
    <dgm:cxn modelId="{508F6526-AFC1-4EF2-B7FE-666E2285A4B5}" type="presParOf" srcId="{DBB824E5-387B-40A4-AB60-86F84BF15ED0}" destId="{DA5B7D2C-7221-4CA9-9999-0045189B142D}" srcOrd="0" destOrd="0" presId="urn:microsoft.com/office/officeart/2008/layout/VerticalCurvedList"/>
    <dgm:cxn modelId="{3D298936-032A-42E3-8A2B-D162E9E51690}" type="presParOf" srcId="{DA5B7D2C-7221-4CA9-9999-0045189B142D}" destId="{79C7C0C9-CC7C-42C8-8153-7E8E3C572E2F}" srcOrd="0" destOrd="0" presId="urn:microsoft.com/office/officeart/2008/layout/VerticalCurvedList"/>
    <dgm:cxn modelId="{759A7B2A-0671-42C1-ACD5-9D5BDEA2AC7E}" type="presParOf" srcId="{79C7C0C9-CC7C-42C8-8153-7E8E3C572E2F}" destId="{37B4C61A-1EE8-4B5A-A6A2-7BC6F461BD0B}" srcOrd="0" destOrd="0" presId="urn:microsoft.com/office/officeart/2008/layout/VerticalCurvedList"/>
    <dgm:cxn modelId="{86755EC1-FF8D-4A01-82DE-2B930D135B61}" type="presParOf" srcId="{79C7C0C9-CC7C-42C8-8153-7E8E3C572E2F}" destId="{8C7DE6B9-EAB9-4022-A9C4-5695C59E6203}" srcOrd="1" destOrd="0" presId="urn:microsoft.com/office/officeart/2008/layout/VerticalCurvedList"/>
    <dgm:cxn modelId="{89E47F4B-D24D-4A09-9F89-898C26C87DA5}" type="presParOf" srcId="{79C7C0C9-CC7C-42C8-8153-7E8E3C572E2F}" destId="{27DE8263-0465-406E-BC10-4E16BA2DEDAE}" srcOrd="2" destOrd="0" presId="urn:microsoft.com/office/officeart/2008/layout/VerticalCurvedList"/>
    <dgm:cxn modelId="{4027F5F3-63FF-4350-96A4-8CF36914EF01}" type="presParOf" srcId="{79C7C0C9-CC7C-42C8-8153-7E8E3C572E2F}" destId="{6A6E60B7-78B9-472A-A368-1280F6562F1E}" srcOrd="3" destOrd="0" presId="urn:microsoft.com/office/officeart/2008/layout/VerticalCurvedList"/>
    <dgm:cxn modelId="{D7AE74E7-E785-4B22-A3AC-A23818797BF8}" type="presParOf" srcId="{DA5B7D2C-7221-4CA9-9999-0045189B142D}" destId="{AF296F2B-CFBE-4C6C-A8C6-36BFF0D97B70}" srcOrd="1" destOrd="0" presId="urn:microsoft.com/office/officeart/2008/layout/VerticalCurvedList"/>
    <dgm:cxn modelId="{7225FB98-4FD1-4A1F-8425-0116DBF3EAAA}" type="presParOf" srcId="{DA5B7D2C-7221-4CA9-9999-0045189B142D}" destId="{923199A1-494A-420D-A531-59C2AB52DE38}" srcOrd="2" destOrd="0" presId="urn:microsoft.com/office/officeart/2008/layout/VerticalCurvedList"/>
    <dgm:cxn modelId="{C6B332E2-CF3C-4C31-B38C-C31A3AA46DA5}" type="presParOf" srcId="{923199A1-494A-420D-A531-59C2AB52DE38}" destId="{17738133-F554-486F-9FC5-5DF860E63394}" srcOrd="0" destOrd="0" presId="urn:microsoft.com/office/officeart/2008/layout/VerticalCurvedList"/>
    <dgm:cxn modelId="{9838B0EC-CF20-45D4-889F-971116AEEDA9}" type="presParOf" srcId="{DA5B7D2C-7221-4CA9-9999-0045189B142D}" destId="{786401E0-A408-4ED8-90CC-B0EDBA1DAFE6}" srcOrd="3" destOrd="0" presId="urn:microsoft.com/office/officeart/2008/layout/VerticalCurvedList"/>
    <dgm:cxn modelId="{BBAFBAE6-8C88-4FE0-AC2D-335242A2F3DE}" type="presParOf" srcId="{DA5B7D2C-7221-4CA9-9999-0045189B142D}" destId="{5CA4F667-2488-4D20-B8E9-514EF8D44C51}" srcOrd="4" destOrd="0" presId="urn:microsoft.com/office/officeart/2008/layout/VerticalCurvedList"/>
    <dgm:cxn modelId="{3DF1A367-3A7C-4ED7-B145-785F3B338EF7}" type="presParOf" srcId="{5CA4F667-2488-4D20-B8E9-514EF8D44C51}" destId="{18A47D0C-6BCC-4209-948B-7DC4013F850F}" srcOrd="0" destOrd="0" presId="urn:microsoft.com/office/officeart/2008/layout/VerticalCurvedList"/>
    <dgm:cxn modelId="{1C661C55-A872-45F4-97A5-C05BD2F0E270}" type="presParOf" srcId="{DA5B7D2C-7221-4CA9-9999-0045189B142D}" destId="{CD7533E9-BFD2-48DE-BD01-BD48479629B2}" srcOrd="5" destOrd="0" presId="urn:microsoft.com/office/officeart/2008/layout/VerticalCurvedList"/>
    <dgm:cxn modelId="{BFE0D3A5-0E4F-4A5A-9E13-9B8E41B50899}" type="presParOf" srcId="{DA5B7D2C-7221-4CA9-9999-0045189B142D}" destId="{65354288-0D38-49D7-A1DA-F4535810F94D}" srcOrd="6" destOrd="0" presId="urn:microsoft.com/office/officeart/2008/layout/VerticalCurvedList"/>
    <dgm:cxn modelId="{317D18C3-1F0F-4A68-8678-B3FCFC410D03}" type="presParOf" srcId="{65354288-0D38-49D7-A1DA-F4535810F94D}" destId="{72E66A93-059B-4031-AA33-8BA31323946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C1A103-CC9C-4895-AB16-16ADA5A0C04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090893F7-AB31-45B7-BB86-78F450BBA7AD}">
      <dgm:prSet phldrT="[Текст]"/>
      <dgm:spPr>
        <a:solidFill>
          <a:schemeClr val="accent3">
            <a:lumMod val="20000"/>
            <a:lumOff val="80000"/>
          </a:schemeClr>
        </a:solidFill>
      </dgm:spPr>
      <dgm:t>
        <a:bodyPr/>
        <a:lstStyle/>
        <a:p>
          <a:r>
            <a:rPr lang="ru-RU" dirty="0" err="1" smtClean="0">
              <a:solidFill>
                <a:schemeClr val="tx1"/>
              </a:solidFill>
              <a:latin typeface="Times New Roman" panose="02020603050405020304" pitchFamily="18" charset="0"/>
              <a:cs typeface="Times New Roman" panose="02020603050405020304" pitchFamily="18" charset="0"/>
            </a:rPr>
            <a:t>Макроэкономикалық</a:t>
          </a:r>
          <a:r>
            <a:rPr lang="ru-RU" dirty="0" smtClean="0">
              <a:solidFill>
                <a:schemeClr val="tx1"/>
              </a:solidFill>
              <a:latin typeface="Times New Roman" panose="02020603050405020304" pitchFamily="18" charset="0"/>
              <a:cs typeface="Times New Roman" panose="02020603050405020304" pitchFamily="18" charset="0"/>
            </a:rPr>
            <a:t> тепе-</a:t>
          </a:r>
          <a:r>
            <a:rPr lang="ru-RU" dirty="0" err="1" smtClean="0">
              <a:solidFill>
                <a:schemeClr val="tx1"/>
              </a:solidFill>
              <a:latin typeface="Times New Roman" panose="02020603050405020304" pitchFamily="18" charset="0"/>
              <a:cs typeface="Times New Roman" panose="02020603050405020304" pitchFamily="18" charset="0"/>
            </a:rPr>
            <a:t>теңдік</a:t>
          </a:r>
          <a:endParaRPr lang="ru-RU" dirty="0">
            <a:solidFill>
              <a:schemeClr val="tx1"/>
            </a:solidFill>
            <a:latin typeface="Times New Roman" panose="02020603050405020304" pitchFamily="18" charset="0"/>
            <a:cs typeface="Times New Roman" panose="02020603050405020304" pitchFamily="18" charset="0"/>
          </a:endParaRPr>
        </a:p>
      </dgm:t>
    </dgm:pt>
    <dgm:pt modelId="{3658895C-E762-48D5-94EC-6811748DFDA9}" type="parTrans" cxnId="{369AA303-49F7-4C66-B2D8-97680D89871E}">
      <dgm:prSet/>
      <dgm:spPr/>
      <dgm:t>
        <a:bodyPr/>
        <a:lstStyle/>
        <a:p>
          <a:endParaRPr lang="ru-RU"/>
        </a:p>
      </dgm:t>
    </dgm:pt>
    <dgm:pt modelId="{4B4ED095-C804-4DE9-AD67-481F5808E0E5}" type="sibTrans" cxnId="{369AA303-49F7-4C66-B2D8-97680D89871E}">
      <dgm:prSet/>
      <dgm:spPr/>
      <dgm:t>
        <a:bodyPr/>
        <a:lstStyle/>
        <a:p>
          <a:endParaRPr lang="ru-RU"/>
        </a:p>
      </dgm:t>
    </dgm:pt>
    <dgm:pt modelId="{A198BCDE-4F4B-411F-AA9E-D3936854D27B}">
      <dgm:prSet phldrT="[Текст]"/>
      <dgm:spPr>
        <a:solidFill>
          <a:schemeClr val="accent3">
            <a:lumMod val="20000"/>
            <a:lumOff val="80000"/>
          </a:schemeClr>
        </a:solidFill>
      </dgm:spPr>
      <dgm:t>
        <a:bodyPr/>
        <a:lstStyle/>
        <a:p>
          <a:r>
            <a:rPr lang="kk-KZ" dirty="0" smtClean="0">
              <a:solidFill>
                <a:schemeClr val="tx1"/>
              </a:solidFill>
              <a:latin typeface="Times New Roman" panose="02020603050405020304" pitchFamily="18" charset="0"/>
              <a:cs typeface="Times New Roman" panose="02020603050405020304" pitchFamily="18" charset="0"/>
            </a:rPr>
            <a:t>Классикалық</a:t>
          </a:r>
          <a:endParaRPr lang="ru-RU" dirty="0">
            <a:solidFill>
              <a:schemeClr val="tx1"/>
            </a:solidFill>
            <a:latin typeface="Times New Roman" panose="02020603050405020304" pitchFamily="18" charset="0"/>
            <a:cs typeface="Times New Roman" panose="02020603050405020304" pitchFamily="18" charset="0"/>
          </a:endParaRPr>
        </a:p>
      </dgm:t>
    </dgm:pt>
    <dgm:pt modelId="{9AC2A8FF-39EA-4FA6-A195-BA7F60BC6EEA}" type="parTrans" cxnId="{D7B32B07-B8D1-4A4F-B646-0586F2A437E1}">
      <dgm:prSet/>
      <dgm:spPr/>
      <dgm:t>
        <a:bodyPr/>
        <a:lstStyle/>
        <a:p>
          <a:endParaRPr lang="ru-RU"/>
        </a:p>
      </dgm:t>
    </dgm:pt>
    <dgm:pt modelId="{F50FD322-0C5B-49D3-A46B-DACA4EDE01E9}" type="sibTrans" cxnId="{D7B32B07-B8D1-4A4F-B646-0586F2A437E1}">
      <dgm:prSet/>
      <dgm:spPr/>
      <dgm:t>
        <a:bodyPr/>
        <a:lstStyle/>
        <a:p>
          <a:endParaRPr lang="ru-RU"/>
        </a:p>
      </dgm:t>
    </dgm:pt>
    <dgm:pt modelId="{40EF5963-2459-4C8D-AFD0-DADD8F1A642C}">
      <dgm:prSet phldrT="[Текст]"/>
      <dgm:spPr>
        <a:solidFill>
          <a:schemeClr val="accent3">
            <a:lumMod val="20000"/>
            <a:lumOff val="80000"/>
          </a:schemeClr>
        </a:solidFill>
      </dgm:spPr>
      <dgm:t>
        <a:bodyPr/>
        <a:lstStyle/>
        <a:p>
          <a:r>
            <a:rPr lang="kk-KZ" dirty="0" smtClean="0">
              <a:solidFill>
                <a:schemeClr val="tx1"/>
              </a:solidFill>
              <a:latin typeface="Times New Roman" panose="02020603050405020304" pitchFamily="18" charset="0"/>
              <a:cs typeface="Times New Roman" panose="02020603050405020304" pitchFamily="18" charset="0"/>
            </a:rPr>
            <a:t>Кейнстік</a:t>
          </a:r>
          <a:endParaRPr lang="ru-RU" dirty="0">
            <a:solidFill>
              <a:schemeClr val="tx1"/>
            </a:solidFill>
            <a:latin typeface="Times New Roman" panose="02020603050405020304" pitchFamily="18" charset="0"/>
            <a:cs typeface="Times New Roman" panose="02020603050405020304" pitchFamily="18" charset="0"/>
          </a:endParaRPr>
        </a:p>
      </dgm:t>
    </dgm:pt>
    <dgm:pt modelId="{7AD93A0C-20A7-4508-A889-7ABDED24C641}" type="parTrans" cxnId="{47CCD08F-262C-406F-A6F1-61F1D48DAC97}">
      <dgm:prSet/>
      <dgm:spPr/>
      <dgm:t>
        <a:bodyPr/>
        <a:lstStyle/>
        <a:p>
          <a:endParaRPr lang="ru-RU"/>
        </a:p>
      </dgm:t>
    </dgm:pt>
    <dgm:pt modelId="{A02B4FFA-14E7-4C83-B6B4-58812C02379A}" type="sibTrans" cxnId="{47CCD08F-262C-406F-A6F1-61F1D48DAC97}">
      <dgm:prSet/>
      <dgm:spPr/>
      <dgm:t>
        <a:bodyPr/>
        <a:lstStyle/>
        <a:p>
          <a:endParaRPr lang="ru-RU"/>
        </a:p>
      </dgm:t>
    </dgm:pt>
    <dgm:pt modelId="{8EAE9F54-E10D-4A97-A462-3144EA1EAE94}" type="pres">
      <dgm:prSet presAssocID="{E7C1A103-CC9C-4895-AB16-16ADA5A0C04E}" presName="hierChild1" presStyleCnt="0">
        <dgm:presLayoutVars>
          <dgm:orgChart val="1"/>
          <dgm:chPref val="1"/>
          <dgm:dir/>
          <dgm:animOne val="branch"/>
          <dgm:animLvl val="lvl"/>
          <dgm:resizeHandles/>
        </dgm:presLayoutVars>
      </dgm:prSet>
      <dgm:spPr/>
      <dgm:t>
        <a:bodyPr/>
        <a:lstStyle/>
        <a:p>
          <a:endParaRPr lang="ru-RU"/>
        </a:p>
      </dgm:t>
    </dgm:pt>
    <dgm:pt modelId="{A756D2E5-F2F0-4062-AD44-B33657A7E3CC}" type="pres">
      <dgm:prSet presAssocID="{090893F7-AB31-45B7-BB86-78F450BBA7AD}" presName="hierRoot1" presStyleCnt="0">
        <dgm:presLayoutVars>
          <dgm:hierBranch val="init"/>
        </dgm:presLayoutVars>
      </dgm:prSet>
      <dgm:spPr/>
    </dgm:pt>
    <dgm:pt modelId="{17B552F0-5AE2-40A1-920E-9F95D977D53F}" type="pres">
      <dgm:prSet presAssocID="{090893F7-AB31-45B7-BB86-78F450BBA7AD}" presName="rootComposite1" presStyleCnt="0"/>
      <dgm:spPr/>
    </dgm:pt>
    <dgm:pt modelId="{15AB0089-57EA-446E-8045-FF2AF7D6D977}" type="pres">
      <dgm:prSet presAssocID="{090893F7-AB31-45B7-BB86-78F450BBA7AD}" presName="rootText1" presStyleLbl="node0" presStyleIdx="0" presStyleCnt="1">
        <dgm:presLayoutVars>
          <dgm:chPref val="3"/>
        </dgm:presLayoutVars>
      </dgm:prSet>
      <dgm:spPr/>
      <dgm:t>
        <a:bodyPr/>
        <a:lstStyle/>
        <a:p>
          <a:endParaRPr lang="ru-RU"/>
        </a:p>
      </dgm:t>
    </dgm:pt>
    <dgm:pt modelId="{313FE670-A108-4B1A-9B49-CB499473F585}" type="pres">
      <dgm:prSet presAssocID="{090893F7-AB31-45B7-BB86-78F450BBA7AD}" presName="rootConnector1" presStyleLbl="node1" presStyleIdx="0" presStyleCnt="0"/>
      <dgm:spPr/>
      <dgm:t>
        <a:bodyPr/>
        <a:lstStyle/>
        <a:p>
          <a:endParaRPr lang="ru-RU"/>
        </a:p>
      </dgm:t>
    </dgm:pt>
    <dgm:pt modelId="{BD3392E7-C30F-4AA9-8DF7-7516A4E963E4}" type="pres">
      <dgm:prSet presAssocID="{090893F7-AB31-45B7-BB86-78F450BBA7AD}" presName="hierChild2" presStyleCnt="0"/>
      <dgm:spPr/>
    </dgm:pt>
    <dgm:pt modelId="{AF004A89-DACF-4D22-B9A8-77467D31CA78}" type="pres">
      <dgm:prSet presAssocID="{9AC2A8FF-39EA-4FA6-A195-BA7F60BC6EEA}" presName="Name37" presStyleLbl="parChTrans1D2" presStyleIdx="0" presStyleCnt="2"/>
      <dgm:spPr/>
      <dgm:t>
        <a:bodyPr/>
        <a:lstStyle/>
        <a:p>
          <a:endParaRPr lang="ru-RU"/>
        </a:p>
      </dgm:t>
    </dgm:pt>
    <dgm:pt modelId="{333414B9-2E83-41F1-954A-5450BD87E562}" type="pres">
      <dgm:prSet presAssocID="{A198BCDE-4F4B-411F-AA9E-D3936854D27B}" presName="hierRoot2" presStyleCnt="0">
        <dgm:presLayoutVars>
          <dgm:hierBranch val="init"/>
        </dgm:presLayoutVars>
      </dgm:prSet>
      <dgm:spPr/>
    </dgm:pt>
    <dgm:pt modelId="{2D076A2E-728D-4CEE-9B06-FBDCB714561F}" type="pres">
      <dgm:prSet presAssocID="{A198BCDE-4F4B-411F-AA9E-D3936854D27B}" presName="rootComposite" presStyleCnt="0"/>
      <dgm:spPr/>
    </dgm:pt>
    <dgm:pt modelId="{7A74A850-130D-4BA1-A604-D1F2ADE30C60}" type="pres">
      <dgm:prSet presAssocID="{A198BCDE-4F4B-411F-AA9E-D3936854D27B}" presName="rootText" presStyleLbl="node2" presStyleIdx="0" presStyleCnt="2">
        <dgm:presLayoutVars>
          <dgm:chPref val="3"/>
        </dgm:presLayoutVars>
      </dgm:prSet>
      <dgm:spPr/>
      <dgm:t>
        <a:bodyPr/>
        <a:lstStyle/>
        <a:p>
          <a:endParaRPr lang="ru-RU"/>
        </a:p>
      </dgm:t>
    </dgm:pt>
    <dgm:pt modelId="{677721A6-95B4-4A62-A402-4471E5FAF334}" type="pres">
      <dgm:prSet presAssocID="{A198BCDE-4F4B-411F-AA9E-D3936854D27B}" presName="rootConnector" presStyleLbl="node2" presStyleIdx="0" presStyleCnt="2"/>
      <dgm:spPr/>
      <dgm:t>
        <a:bodyPr/>
        <a:lstStyle/>
        <a:p>
          <a:endParaRPr lang="ru-RU"/>
        </a:p>
      </dgm:t>
    </dgm:pt>
    <dgm:pt modelId="{A882F5FE-57D6-4793-8D16-05605090FE4F}" type="pres">
      <dgm:prSet presAssocID="{A198BCDE-4F4B-411F-AA9E-D3936854D27B}" presName="hierChild4" presStyleCnt="0"/>
      <dgm:spPr/>
    </dgm:pt>
    <dgm:pt modelId="{C8F4F358-BB2C-4659-A0A6-5993CC0C1CEE}" type="pres">
      <dgm:prSet presAssocID="{A198BCDE-4F4B-411F-AA9E-D3936854D27B}" presName="hierChild5" presStyleCnt="0"/>
      <dgm:spPr/>
    </dgm:pt>
    <dgm:pt modelId="{E3D58116-BD6C-437F-B0A2-2042138D5274}" type="pres">
      <dgm:prSet presAssocID="{7AD93A0C-20A7-4508-A889-7ABDED24C641}" presName="Name37" presStyleLbl="parChTrans1D2" presStyleIdx="1" presStyleCnt="2"/>
      <dgm:spPr/>
      <dgm:t>
        <a:bodyPr/>
        <a:lstStyle/>
        <a:p>
          <a:endParaRPr lang="ru-RU"/>
        </a:p>
      </dgm:t>
    </dgm:pt>
    <dgm:pt modelId="{90926654-2613-408B-9068-005C22E9F0D0}" type="pres">
      <dgm:prSet presAssocID="{40EF5963-2459-4C8D-AFD0-DADD8F1A642C}" presName="hierRoot2" presStyleCnt="0">
        <dgm:presLayoutVars>
          <dgm:hierBranch val="init"/>
        </dgm:presLayoutVars>
      </dgm:prSet>
      <dgm:spPr/>
    </dgm:pt>
    <dgm:pt modelId="{F02AF350-077C-48DB-8027-2AB50304D27C}" type="pres">
      <dgm:prSet presAssocID="{40EF5963-2459-4C8D-AFD0-DADD8F1A642C}" presName="rootComposite" presStyleCnt="0"/>
      <dgm:spPr/>
    </dgm:pt>
    <dgm:pt modelId="{92C0D322-2BD4-42B8-B8A0-9F8C00BED267}" type="pres">
      <dgm:prSet presAssocID="{40EF5963-2459-4C8D-AFD0-DADD8F1A642C}" presName="rootText" presStyleLbl="node2" presStyleIdx="1" presStyleCnt="2">
        <dgm:presLayoutVars>
          <dgm:chPref val="3"/>
        </dgm:presLayoutVars>
      </dgm:prSet>
      <dgm:spPr/>
      <dgm:t>
        <a:bodyPr/>
        <a:lstStyle/>
        <a:p>
          <a:endParaRPr lang="ru-RU"/>
        </a:p>
      </dgm:t>
    </dgm:pt>
    <dgm:pt modelId="{F8FAF5DD-6B39-42DA-B1C8-3BDB59346D95}" type="pres">
      <dgm:prSet presAssocID="{40EF5963-2459-4C8D-AFD0-DADD8F1A642C}" presName="rootConnector" presStyleLbl="node2" presStyleIdx="1" presStyleCnt="2"/>
      <dgm:spPr/>
      <dgm:t>
        <a:bodyPr/>
        <a:lstStyle/>
        <a:p>
          <a:endParaRPr lang="ru-RU"/>
        </a:p>
      </dgm:t>
    </dgm:pt>
    <dgm:pt modelId="{C2B5AEAD-EC83-4A42-B521-145FFBD36FD8}" type="pres">
      <dgm:prSet presAssocID="{40EF5963-2459-4C8D-AFD0-DADD8F1A642C}" presName="hierChild4" presStyleCnt="0"/>
      <dgm:spPr/>
    </dgm:pt>
    <dgm:pt modelId="{224EC0F2-1781-4E2D-AC56-5E65FA3D90EE}" type="pres">
      <dgm:prSet presAssocID="{40EF5963-2459-4C8D-AFD0-DADD8F1A642C}" presName="hierChild5" presStyleCnt="0"/>
      <dgm:spPr/>
    </dgm:pt>
    <dgm:pt modelId="{8F565224-30B5-49DD-9AA5-9749B800D15D}" type="pres">
      <dgm:prSet presAssocID="{090893F7-AB31-45B7-BB86-78F450BBA7AD}" presName="hierChild3" presStyleCnt="0"/>
      <dgm:spPr/>
    </dgm:pt>
  </dgm:ptLst>
  <dgm:cxnLst>
    <dgm:cxn modelId="{9BAE2B4A-4AA6-449D-A058-C32C69D5EC0D}" type="presOf" srcId="{E7C1A103-CC9C-4895-AB16-16ADA5A0C04E}" destId="{8EAE9F54-E10D-4A97-A462-3144EA1EAE94}" srcOrd="0" destOrd="0" presId="urn:microsoft.com/office/officeart/2005/8/layout/orgChart1"/>
    <dgm:cxn modelId="{6B34CD7C-798D-48B5-9915-1D0DF49573B3}" type="presOf" srcId="{7AD93A0C-20A7-4508-A889-7ABDED24C641}" destId="{E3D58116-BD6C-437F-B0A2-2042138D5274}" srcOrd="0" destOrd="0" presId="urn:microsoft.com/office/officeart/2005/8/layout/orgChart1"/>
    <dgm:cxn modelId="{BC5619C3-094F-441D-AF45-F8CAC384451B}" type="presOf" srcId="{9AC2A8FF-39EA-4FA6-A195-BA7F60BC6EEA}" destId="{AF004A89-DACF-4D22-B9A8-77467D31CA78}" srcOrd="0" destOrd="0" presId="urn:microsoft.com/office/officeart/2005/8/layout/orgChart1"/>
    <dgm:cxn modelId="{47CCD08F-262C-406F-A6F1-61F1D48DAC97}" srcId="{090893F7-AB31-45B7-BB86-78F450BBA7AD}" destId="{40EF5963-2459-4C8D-AFD0-DADD8F1A642C}" srcOrd="1" destOrd="0" parTransId="{7AD93A0C-20A7-4508-A889-7ABDED24C641}" sibTransId="{A02B4FFA-14E7-4C83-B6B4-58812C02379A}"/>
    <dgm:cxn modelId="{6D97DDDC-10A1-47CA-B3B0-38228D0D59A5}" type="presOf" srcId="{40EF5963-2459-4C8D-AFD0-DADD8F1A642C}" destId="{F8FAF5DD-6B39-42DA-B1C8-3BDB59346D95}" srcOrd="1" destOrd="0" presId="urn:microsoft.com/office/officeart/2005/8/layout/orgChart1"/>
    <dgm:cxn modelId="{CF12B4A4-0931-4AC0-8FA3-444CD0366B0A}" type="presOf" srcId="{40EF5963-2459-4C8D-AFD0-DADD8F1A642C}" destId="{92C0D322-2BD4-42B8-B8A0-9F8C00BED267}" srcOrd="0" destOrd="0" presId="urn:microsoft.com/office/officeart/2005/8/layout/orgChart1"/>
    <dgm:cxn modelId="{369AA303-49F7-4C66-B2D8-97680D89871E}" srcId="{E7C1A103-CC9C-4895-AB16-16ADA5A0C04E}" destId="{090893F7-AB31-45B7-BB86-78F450BBA7AD}" srcOrd="0" destOrd="0" parTransId="{3658895C-E762-48D5-94EC-6811748DFDA9}" sibTransId="{4B4ED095-C804-4DE9-AD67-481F5808E0E5}"/>
    <dgm:cxn modelId="{8FF7E0FA-90CA-4EE8-8D69-89DD3921D27C}" type="presOf" srcId="{090893F7-AB31-45B7-BB86-78F450BBA7AD}" destId="{15AB0089-57EA-446E-8045-FF2AF7D6D977}" srcOrd="0" destOrd="0" presId="urn:microsoft.com/office/officeart/2005/8/layout/orgChart1"/>
    <dgm:cxn modelId="{D7B32B07-B8D1-4A4F-B646-0586F2A437E1}" srcId="{090893F7-AB31-45B7-BB86-78F450BBA7AD}" destId="{A198BCDE-4F4B-411F-AA9E-D3936854D27B}" srcOrd="0" destOrd="0" parTransId="{9AC2A8FF-39EA-4FA6-A195-BA7F60BC6EEA}" sibTransId="{F50FD322-0C5B-49D3-A46B-DACA4EDE01E9}"/>
    <dgm:cxn modelId="{829BC4F5-C1B1-45A0-BECD-0EB64AC635BC}" type="presOf" srcId="{090893F7-AB31-45B7-BB86-78F450BBA7AD}" destId="{313FE670-A108-4B1A-9B49-CB499473F585}" srcOrd="1" destOrd="0" presId="urn:microsoft.com/office/officeart/2005/8/layout/orgChart1"/>
    <dgm:cxn modelId="{C1575417-06B6-466B-9043-5A5FBC1EB5CB}" type="presOf" srcId="{A198BCDE-4F4B-411F-AA9E-D3936854D27B}" destId="{7A74A850-130D-4BA1-A604-D1F2ADE30C60}" srcOrd="0" destOrd="0" presId="urn:microsoft.com/office/officeart/2005/8/layout/orgChart1"/>
    <dgm:cxn modelId="{CF362ABA-8D7D-4C6B-B6CF-F1996BF946D1}" type="presOf" srcId="{A198BCDE-4F4B-411F-AA9E-D3936854D27B}" destId="{677721A6-95B4-4A62-A402-4471E5FAF334}" srcOrd="1" destOrd="0" presId="urn:microsoft.com/office/officeart/2005/8/layout/orgChart1"/>
    <dgm:cxn modelId="{8F4D37AA-8BD8-4EF8-B820-57D0D4A39A88}" type="presParOf" srcId="{8EAE9F54-E10D-4A97-A462-3144EA1EAE94}" destId="{A756D2E5-F2F0-4062-AD44-B33657A7E3CC}" srcOrd="0" destOrd="0" presId="urn:microsoft.com/office/officeart/2005/8/layout/orgChart1"/>
    <dgm:cxn modelId="{6A543ABA-8CB0-41CE-AC53-0265A27D550F}" type="presParOf" srcId="{A756D2E5-F2F0-4062-AD44-B33657A7E3CC}" destId="{17B552F0-5AE2-40A1-920E-9F95D977D53F}" srcOrd="0" destOrd="0" presId="urn:microsoft.com/office/officeart/2005/8/layout/orgChart1"/>
    <dgm:cxn modelId="{CEF31D2A-FB45-4261-BFF1-AE937374CC81}" type="presParOf" srcId="{17B552F0-5AE2-40A1-920E-9F95D977D53F}" destId="{15AB0089-57EA-446E-8045-FF2AF7D6D977}" srcOrd="0" destOrd="0" presId="urn:microsoft.com/office/officeart/2005/8/layout/orgChart1"/>
    <dgm:cxn modelId="{590D9776-878F-4633-83EB-8D69718EAF01}" type="presParOf" srcId="{17B552F0-5AE2-40A1-920E-9F95D977D53F}" destId="{313FE670-A108-4B1A-9B49-CB499473F585}" srcOrd="1" destOrd="0" presId="urn:microsoft.com/office/officeart/2005/8/layout/orgChart1"/>
    <dgm:cxn modelId="{65F26B97-672E-4CC4-90E8-9A77339D85BD}" type="presParOf" srcId="{A756D2E5-F2F0-4062-AD44-B33657A7E3CC}" destId="{BD3392E7-C30F-4AA9-8DF7-7516A4E963E4}" srcOrd="1" destOrd="0" presId="urn:microsoft.com/office/officeart/2005/8/layout/orgChart1"/>
    <dgm:cxn modelId="{A2BA5172-64BC-45DE-BE36-0CE8D782EC70}" type="presParOf" srcId="{BD3392E7-C30F-4AA9-8DF7-7516A4E963E4}" destId="{AF004A89-DACF-4D22-B9A8-77467D31CA78}" srcOrd="0" destOrd="0" presId="urn:microsoft.com/office/officeart/2005/8/layout/orgChart1"/>
    <dgm:cxn modelId="{F0408EE1-166C-470A-AD89-0E7CBDBAFC5B}" type="presParOf" srcId="{BD3392E7-C30F-4AA9-8DF7-7516A4E963E4}" destId="{333414B9-2E83-41F1-954A-5450BD87E562}" srcOrd="1" destOrd="0" presId="urn:microsoft.com/office/officeart/2005/8/layout/orgChart1"/>
    <dgm:cxn modelId="{212461EA-A6AE-4562-9537-AE27463319B6}" type="presParOf" srcId="{333414B9-2E83-41F1-954A-5450BD87E562}" destId="{2D076A2E-728D-4CEE-9B06-FBDCB714561F}" srcOrd="0" destOrd="0" presId="urn:microsoft.com/office/officeart/2005/8/layout/orgChart1"/>
    <dgm:cxn modelId="{B89ADFB3-499A-426B-A6C6-9A7AE9FD2CDC}" type="presParOf" srcId="{2D076A2E-728D-4CEE-9B06-FBDCB714561F}" destId="{7A74A850-130D-4BA1-A604-D1F2ADE30C60}" srcOrd="0" destOrd="0" presId="urn:microsoft.com/office/officeart/2005/8/layout/orgChart1"/>
    <dgm:cxn modelId="{7EE240CB-613B-4E04-AB93-C36C9EFA6CE9}" type="presParOf" srcId="{2D076A2E-728D-4CEE-9B06-FBDCB714561F}" destId="{677721A6-95B4-4A62-A402-4471E5FAF334}" srcOrd="1" destOrd="0" presId="urn:microsoft.com/office/officeart/2005/8/layout/orgChart1"/>
    <dgm:cxn modelId="{96D103B4-ED02-412B-9E2C-630C568B7682}" type="presParOf" srcId="{333414B9-2E83-41F1-954A-5450BD87E562}" destId="{A882F5FE-57D6-4793-8D16-05605090FE4F}" srcOrd="1" destOrd="0" presId="urn:microsoft.com/office/officeart/2005/8/layout/orgChart1"/>
    <dgm:cxn modelId="{683B61B6-6518-4B97-8C04-60D799EE2D17}" type="presParOf" srcId="{333414B9-2E83-41F1-954A-5450BD87E562}" destId="{C8F4F358-BB2C-4659-A0A6-5993CC0C1CEE}" srcOrd="2" destOrd="0" presId="urn:microsoft.com/office/officeart/2005/8/layout/orgChart1"/>
    <dgm:cxn modelId="{083B1DB9-F8FE-4E4F-81E2-7AEA8662C5D7}" type="presParOf" srcId="{BD3392E7-C30F-4AA9-8DF7-7516A4E963E4}" destId="{E3D58116-BD6C-437F-B0A2-2042138D5274}" srcOrd="2" destOrd="0" presId="urn:microsoft.com/office/officeart/2005/8/layout/orgChart1"/>
    <dgm:cxn modelId="{01559F9B-1961-4C6C-BE11-DD092FDDAF01}" type="presParOf" srcId="{BD3392E7-C30F-4AA9-8DF7-7516A4E963E4}" destId="{90926654-2613-408B-9068-005C22E9F0D0}" srcOrd="3" destOrd="0" presId="urn:microsoft.com/office/officeart/2005/8/layout/orgChart1"/>
    <dgm:cxn modelId="{14C7150C-78E9-4499-A42D-E3FB77B00FF3}" type="presParOf" srcId="{90926654-2613-408B-9068-005C22E9F0D0}" destId="{F02AF350-077C-48DB-8027-2AB50304D27C}" srcOrd="0" destOrd="0" presId="urn:microsoft.com/office/officeart/2005/8/layout/orgChart1"/>
    <dgm:cxn modelId="{372475B7-52A5-47BD-9036-8968628320B0}" type="presParOf" srcId="{F02AF350-077C-48DB-8027-2AB50304D27C}" destId="{92C0D322-2BD4-42B8-B8A0-9F8C00BED267}" srcOrd="0" destOrd="0" presId="urn:microsoft.com/office/officeart/2005/8/layout/orgChart1"/>
    <dgm:cxn modelId="{932DE663-97A9-42D2-9515-6534682EC902}" type="presParOf" srcId="{F02AF350-077C-48DB-8027-2AB50304D27C}" destId="{F8FAF5DD-6B39-42DA-B1C8-3BDB59346D95}" srcOrd="1" destOrd="0" presId="urn:microsoft.com/office/officeart/2005/8/layout/orgChart1"/>
    <dgm:cxn modelId="{A0B3A9C8-1D65-43AB-BFFC-9667F880F179}" type="presParOf" srcId="{90926654-2613-408B-9068-005C22E9F0D0}" destId="{C2B5AEAD-EC83-4A42-B521-145FFBD36FD8}" srcOrd="1" destOrd="0" presId="urn:microsoft.com/office/officeart/2005/8/layout/orgChart1"/>
    <dgm:cxn modelId="{FDAFB04C-A65D-4EA2-8C66-95A4CA86DD9C}" type="presParOf" srcId="{90926654-2613-408B-9068-005C22E9F0D0}" destId="{224EC0F2-1781-4E2D-AC56-5E65FA3D90EE}" srcOrd="2" destOrd="0" presId="urn:microsoft.com/office/officeart/2005/8/layout/orgChart1"/>
    <dgm:cxn modelId="{AA824A9A-9A0B-4E6E-84F6-18B1E93689F5}" type="presParOf" srcId="{A756D2E5-F2F0-4062-AD44-B33657A7E3CC}" destId="{8F565224-30B5-49DD-9AA5-9749B800D15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DE6B9-EAB9-4022-A9C4-5695C59E6203}">
      <dsp:nvSpPr>
        <dsp:cNvPr id="0" name=""/>
        <dsp:cNvSpPr/>
      </dsp:nvSpPr>
      <dsp:spPr>
        <a:xfrm>
          <a:off x="-5816331" y="-890375"/>
          <a:ext cx="6925954" cy="6925954"/>
        </a:xfrm>
        <a:prstGeom prst="blockArc">
          <a:avLst>
            <a:gd name="adj1" fmla="val 18900000"/>
            <a:gd name="adj2" fmla="val 2700000"/>
            <a:gd name="adj3" fmla="val 312"/>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296F2B-CFBE-4C6C-A8C6-36BFF0D97B70}">
      <dsp:nvSpPr>
        <dsp:cNvPr id="0" name=""/>
        <dsp:cNvSpPr/>
      </dsp:nvSpPr>
      <dsp:spPr>
        <a:xfrm>
          <a:off x="714154" y="514520"/>
          <a:ext cx="9070041" cy="1029040"/>
        </a:xfrm>
        <a:prstGeom prst="rect">
          <a:avLst/>
        </a:prstGeom>
        <a:solidFill>
          <a:schemeClr val="accent4">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6801" tIns="50800" rIns="50800" bIns="50800" numCol="1" spcCol="1270" anchor="ctr" anchorCtr="0">
          <a:noAutofit/>
        </a:bodyPr>
        <a:lstStyle/>
        <a:p>
          <a:pPr lvl="0" algn="l" defTabSz="889000">
            <a:lnSpc>
              <a:spcPct val="90000"/>
            </a:lnSpc>
            <a:spcBef>
              <a:spcPct val="0"/>
            </a:spcBef>
            <a:spcAft>
              <a:spcPct val="35000"/>
            </a:spcAft>
          </a:pPr>
          <a:r>
            <a:rPr lang="ru-RU" sz="2000" b="1" kern="1200" dirty="0" err="1" smtClean="0">
              <a:solidFill>
                <a:schemeClr val="tx1"/>
              </a:solidFill>
              <a:latin typeface="Times New Roman" panose="02020603050405020304" pitchFamily="18" charset="0"/>
              <a:cs typeface="Times New Roman" panose="02020603050405020304" pitchFamily="18" charset="0"/>
            </a:rPr>
            <a:t>Қысқа</a:t>
          </a:r>
          <a:r>
            <a:rPr lang="ru-RU" sz="2000" b="1" kern="1200" dirty="0" smtClean="0">
              <a:solidFill>
                <a:schemeClr val="tx1"/>
              </a:solidFill>
              <a:latin typeface="Times New Roman" panose="02020603050405020304" pitchFamily="18" charset="0"/>
              <a:cs typeface="Times New Roman" panose="02020603050405020304" pitchFamily="18" charset="0"/>
            </a:rPr>
            <a:t> </a:t>
          </a:r>
          <a:r>
            <a:rPr lang="ru-RU" sz="2000" b="1" kern="1200" dirty="0" err="1" smtClean="0">
              <a:solidFill>
                <a:schemeClr val="tx1"/>
              </a:solidFill>
              <a:latin typeface="Times New Roman" panose="02020603050405020304" pitchFamily="18" charset="0"/>
              <a:cs typeface="Times New Roman" panose="02020603050405020304" pitchFamily="18" charset="0"/>
            </a:rPr>
            <a:t>мерзім</a:t>
          </a:r>
          <a:r>
            <a:rPr lang="ru-RU" sz="2000" b="1"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бұл</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кезеңде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сұраныс</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жағынан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өзгерістер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болғанда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бағалар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деңгейі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өзгермейді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және</a:t>
          </a:r>
          <a:r>
            <a:rPr lang="ru-RU" sz="2000" kern="1200" dirty="0" smtClean="0">
              <a:solidFill>
                <a:schemeClr val="tx1"/>
              </a:solidFill>
              <a:latin typeface="Times New Roman" panose="02020603050405020304" pitchFamily="18" charset="0"/>
              <a:cs typeface="Times New Roman" panose="02020603050405020304" pitchFamily="18" charset="0"/>
            </a:rPr>
            <a:t> тек </a:t>
          </a:r>
          <a:r>
            <a:rPr lang="ru-RU" sz="2000" kern="1200" dirty="0" err="1" smtClean="0">
              <a:solidFill>
                <a:schemeClr val="tx1"/>
              </a:solidFill>
              <a:latin typeface="Times New Roman" panose="02020603050405020304" pitchFamily="18" charset="0"/>
              <a:cs typeface="Times New Roman" panose="02020603050405020304" pitchFamily="18" charset="0"/>
            </a:rPr>
            <a:t>жиынтық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өнім</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көлемі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ғана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өзгереді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мұндай</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жағдайда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жиынтық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ұсыныс</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қисығы</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көлденең</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сипатта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болады</a:t>
          </a:r>
          <a:r>
            <a:rPr lang="ru-RU" sz="2000" kern="1200" dirty="0" smtClean="0">
              <a:solidFill>
                <a:schemeClr val="tx1"/>
              </a:solidFill>
              <a:latin typeface="Times New Roman" panose="02020603050405020304" pitchFamily="18" charset="0"/>
              <a:cs typeface="Times New Roman" panose="02020603050405020304" pitchFamily="18" charset="0"/>
            </a:rPr>
            <a:t>.</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714154" y="514520"/>
        <a:ext cx="9070041" cy="1029040"/>
      </dsp:txXfrm>
    </dsp:sp>
    <dsp:sp modelId="{17738133-F554-486F-9FC5-5DF860E63394}">
      <dsp:nvSpPr>
        <dsp:cNvPr id="0" name=""/>
        <dsp:cNvSpPr/>
      </dsp:nvSpPr>
      <dsp:spPr>
        <a:xfrm>
          <a:off x="71003" y="385890"/>
          <a:ext cx="1286301" cy="12863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6401E0-A408-4ED8-90CC-B0EDBA1DAFE6}">
      <dsp:nvSpPr>
        <dsp:cNvPr id="0" name=""/>
        <dsp:cNvSpPr/>
      </dsp:nvSpPr>
      <dsp:spPr>
        <a:xfrm>
          <a:off x="1088210" y="2058081"/>
          <a:ext cx="8695985" cy="1029040"/>
        </a:xfrm>
        <a:prstGeom prst="rect">
          <a:avLst/>
        </a:prstGeom>
        <a:solidFill>
          <a:schemeClr val="accent4">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6801" tIns="50800" rIns="50800" bIns="50800" numCol="1" spcCol="1270" anchor="ctr" anchorCtr="0">
          <a:noAutofit/>
        </a:bodyPr>
        <a:lstStyle/>
        <a:p>
          <a:pPr lvl="0" algn="l" defTabSz="889000">
            <a:lnSpc>
              <a:spcPct val="90000"/>
            </a:lnSpc>
            <a:spcBef>
              <a:spcPct val="0"/>
            </a:spcBef>
            <a:spcAft>
              <a:spcPct val="35000"/>
            </a:spcAft>
          </a:pPr>
          <a:r>
            <a:rPr lang="ru-RU" sz="2000" b="1" kern="1200" dirty="0" err="1" smtClean="0">
              <a:solidFill>
                <a:schemeClr val="tx1"/>
              </a:solidFill>
              <a:latin typeface="Times New Roman" panose="02020603050405020304" pitchFamily="18" charset="0"/>
              <a:cs typeface="Times New Roman" panose="02020603050405020304" pitchFamily="18" charset="0"/>
            </a:rPr>
            <a:t>Аралық</a:t>
          </a:r>
          <a:r>
            <a:rPr lang="ru-RU" sz="2000" b="1" kern="1200" dirty="0" smtClean="0">
              <a:solidFill>
                <a:schemeClr val="tx1"/>
              </a:solidFill>
              <a:latin typeface="Times New Roman" panose="02020603050405020304" pitchFamily="18" charset="0"/>
              <a:cs typeface="Times New Roman" panose="02020603050405020304" pitchFamily="18" charset="0"/>
            </a:rPr>
            <a:t> </a:t>
          </a:r>
          <a:r>
            <a:rPr lang="ru-RU" sz="2000" b="1" kern="1200" dirty="0" err="1" smtClean="0">
              <a:solidFill>
                <a:schemeClr val="tx1"/>
              </a:solidFill>
              <a:latin typeface="Times New Roman" panose="02020603050405020304" pitchFamily="18" charset="0"/>
              <a:cs typeface="Times New Roman" panose="02020603050405020304" pitchFamily="18" charset="0"/>
            </a:rPr>
            <a:t>мерзім</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бұл</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кезеңде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сұраныс</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жағынан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өзгерістер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болғанда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бағалар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деңгейі</a:t>
          </a:r>
          <a:r>
            <a:rPr lang="ru-RU" sz="2000" kern="1200" dirty="0" smtClean="0">
              <a:solidFill>
                <a:schemeClr val="tx1"/>
              </a:solidFill>
              <a:latin typeface="Times New Roman" panose="02020603050405020304" pitchFamily="18" charset="0"/>
              <a:cs typeface="Times New Roman" panose="02020603050405020304" pitchFamily="18" charset="0"/>
            </a:rPr>
            <a:t> де, </a:t>
          </a:r>
          <a:r>
            <a:rPr lang="ru-RU" sz="2000" kern="1200" dirty="0" err="1" smtClean="0">
              <a:solidFill>
                <a:schemeClr val="tx1"/>
              </a:solidFill>
              <a:latin typeface="Times New Roman" panose="02020603050405020304" pitchFamily="18" charset="0"/>
              <a:cs typeface="Times New Roman" panose="02020603050405020304" pitchFamily="18" charset="0"/>
            </a:rPr>
            <a:t>жиынтық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өнім</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көлемі</a:t>
          </a:r>
          <a:r>
            <a:rPr lang="ru-RU" sz="2000" kern="1200" dirty="0" smtClean="0">
              <a:solidFill>
                <a:schemeClr val="tx1"/>
              </a:solidFill>
              <a:latin typeface="Times New Roman" panose="02020603050405020304" pitchFamily="18" charset="0"/>
              <a:cs typeface="Times New Roman" panose="02020603050405020304" pitchFamily="18" charset="0"/>
            </a:rPr>
            <a:t> де </a:t>
          </a:r>
          <a:r>
            <a:rPr lang="ru-RU" sz="2000" kern="1200" dirty="0" err="1" smtClean="0">
              <a:solidFill>
                <a:schemeClr val="tx1"/>
              </a:solidFill>
              <a:latin typeface="Times New Roman" panose="02020603050405020304" pitchFamily="18" charset="0"/>
              <a:cs typeface="Times New Roman" panose="02020603050405020304" pitchFamily="18" charset="0"/>
            </a:rPr>
            <a:t>өзгереді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мұндай</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жағдайда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жиынтық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ұсыныс</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қисығы</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оң</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көлбеулі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болып</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табылады</a:t>
          </a:r>
          <a:r>
            <a:rPr lang="ru-RU" sz="2000" kern="1200" dirty="0" smtClean="0">
              <a:solidFill>
                <a:schemeClr val="tx1"/>
              </a:solidFill>
              <a:latin typeface="Times New Roman" panose="02020603050405020304" pitchFamily="18" charset="0"/>
              <a:cs typeface="Times New Roman" panose="02020603050405020304" pitchFamily="18" charset="0"/>
            </a:rPr>
            <a:t>.</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1088210" y="2058081"/>
        <a:ext cx="8695985" cy="1029040"/>
      </dsp:txXfrm>
    </dsp:sp>
    <dsp:sp modelId="{18A47D0C-6BCC-4209-948B-7DC4013F850F}">
      <dsp:nvSpPr>
        <dsp:cNvPr id="0" name=""/>
        <dsp:cNvSpPr/>
      </dsp:nvSpPr>
      <dsp:spPr>
        <a:xfrm>
          <a:off x="445060" y="1929451"/>
          <a:ext cx="1286301" cy="12863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7533E9-BFD2-48DE-BD01-BD48479629B2}">
      <dsp:nvSpPr>
        <dsp:cNvPr id="0" name=""/>
        <dsp:cNvSpPr/>
      </dsp:nvSpPr>
      <dsp:spPr>
        <a:xfrm>
          <a:off x="714154" y="3601642"/>
          <a:ext cx="9070041" cy="1029040"/>
        </a:xfrm>
        <a:prstGeom prst="rect">
          <a:avLst/>
        </a:prstGeom>
        <a:solidFill>
          <a:schemeClr val="accent4">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6801" tIns="50800" rIns="50800" bIns="50800" numCol="1" spcCol="1270" anchor="ctr" anchorCtr="0">
          <a:noAutofit/>
        </a:bodyPr>
        <a:lstStyle/>
        <a:p>
          <a:pPr lvl="0" algn="l" defTabSz="889000">
            <a:lnSpc>
              <a:spcPct val="90000"/>
            </a:lnSpc>
            <a:spcBef>
              <a:spcPct val="0"/>
            </a:spcBef>
            <a:spcAft>
              <a:spcPct val="35000"/>
            </a:spcAft>
          </a:pPr>
          <a:r>
            <a:rPr lang="ru-RU" sz="2000" b="1" kern="1200" dirty="0" err="1" smtClean="0">
              <a:solidFill>
                <a:schemeClr val="tx1"/>
              </a:solidFill>
              <a:latin typeface="Times New Roman" panose="02020603050405020304" pitchFamily="18" charset="0"/>
              <a:cs typeface="Times New Roman" panose="02020603050405020304" pitchFamily="18" charset="0"/>
            </a:rPr>
            <a:t>Ұзақ</a:t>
          </a:r>
          <a:r>
            <a:rPr lang="ru-RU" sz="2000" b="1" kern="1200" dirty="0" smtClean="0">
              <a:solidFill>
                <a:schemeClr val="tx1"/>
              </a:solidFill>
              <a:latin typeface="Times New Roman" panose="02020603050405020304" pitchFamily="18" charset="0"/>
              <a:cs typeface="Times New Roman" panose="02020603050405020304" pitchFamily="18" charset="0"/>
            </a:rPr>
            <a:t> </a:t>
          </a:r>
          <a:r>
            <a:rPr lang="ru-RU" sz="2000" b="1" kern="1200" dirty="0" err="1" smtClean="0">
              <a:solidFill>
                <a:schemeClr val="tx1"/>
              </a:solidFill>
              <a:latin typeface="Times New Roman" panose="02020603050405020304" pitchFamily="18" charset="0"/>
              <a:cs typeface="Times New Roman" panose="02020603050405020304" pitchFamily="18" charset="0"/>
            </a:rPr>
            <a:t>мерзім</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бұл</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кезеңде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сұраныс</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жағынан</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өзгерістер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болғанда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бағалар</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деңгейі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өзгереді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және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жиынтық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өнім</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көлемі</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өзгеріссіз</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қалады</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мұндай</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жағдайда</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жиынтық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ұсыныс</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қисығы</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тік</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сызық</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түрінде</a:t>
          </a:r>
          <a:r>
            <a:rPr lang="ru-RU" sz="2000" kern="1200" dirty="0" smtClean="0">
              <a:solidFill>
                <a:schemeClr val="tx1"/>
              </a:solidFill>
              <a:latin typeface="Times New Roman" panose="02020603050405020304" pitchFamily="18" charset="0"/>
              <a:cs typeface="Times New Roman" panose="02020603050405020304" pitchFamily="18" charset="0"/>
            </a:rPr>
            <a:t> </a:t>
          </a:r>
          <a:r>
            <a:rPr lang="ru-RU" sz="2000" kern="1200" dirty="0" err="1" smtClean="0">
              <a:solidFill>
                <a:schemeClr val="tx1"/>
              </a:solidFill>
              <a:latin typeface="Times New Roman" panose="02020603050405020304" pitchFamily="18" charset="0"/>
              <a:cs typeface="Times New Roman" panose="02020603050405020304" pitchFamily="18" charset="0"/>
            </a:rPr>
            <a:t>болады</a:t>
          </a:r>
          <a:r>
            <a:rPr lang="ru-RU" sz="2000" kern="1200" dirty="0" smtClean="0">
              <a:solidFill>
                <a:schemeClr val="tx1"/>
              </a:solidFill>
              <a:latin typeface="Times New Roman" panose="02020603050405020304" pitchFamily="18" charset="0"/>
              <a:cs typeface="Times New Roman" panose="02020603050405020304" pitchFamily="18" charset="0"/>
            </a:rPr>
            <a:t>.</a:t>
          </a:r>
          <a:endParaRPr lang="ru-RU" sz="2000" kern="1200" dirty="0">
            <a:solidFill>
              <a:schemeClr val="tx1"/>
            </a:solidFill>
            <a:latin typeface="Times New Roman" panose="02020603050405020304" pitchFamily="18" charset="0"/>
            <a:cs typeface="Times New Roman" panose="02020603050405020304" pitchFamily="18" charset="0"/>
          </a:endParaRPr>
        </a:p>
      </dsp:txBody>
      <dsp:txXfrm>
        <a:off x="714154" y="3601642"/>
        <a:ext cx="9070041" cy="1029040"/>
      </dsp:txXfrm>
    </dsp:sp>
    <dsp:sp modelId="{72E66A93-059B-4031-AA33-8BA31323946B}">
      <dsp:nvSpPr>
        <dsp:cNvPr id="0" name=""/>
        <dsp:cNvSpPr/>
      </dsp:nvSpPr>
      <dsp:spPr>
        <a:xfrm>
          <a:off x="71003" y="3473012"/>
          <a:ext cx="1286301" cy="128630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58116-BD6C-437F-B0A2-2042138D5274}">
      <dsp:nvSpPr>
        <dsp:cNvPr id="0" name=""/>
        <dsp:cNvSpPr/>
      </dsp:nvSpPr>
      <dsp:spPr>
        <a:xfrm>
          <a:off x="5834418" y="1466480"/>
          <a:ext cx="1773098" cy="615455"/>
        </a:xfrm>
        <a:custGeom>
          <a:avLst/>
          <a:gdLst/>
          <a:ahLst/>
          <a:cxnLst/>
          <a:rect l="0" t="0" r="0" b="0"/>
          <a:pathLst>
            <a:path>
              <a:moveTo>
                <a:pt x="0" y="0"/>
              </a:moveTo>
              <a:lnTo>
                <a:pt x="0" y="307727"/>
              </a:lnTo>
              <a:lnTo>
                <a:pt x="1773098" y="307727"/>
              </a:lnTo>
              <a:lnTo>
                <a:pt x="1773098" y="61545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004A89-DACF-4D22-B9A8-77467D31CA78}">
      <dsp:nvSpPr>
        <dsp:cNvPr id="0" name=""/>
        <dsp:cNvSpPr/>
      </dsp:nvSpPr>
      <dsp:spPr>
        <a:xfrm>
          <a:off x="4061319" y="1466480"/>
          <a:ext cx="1773098" cy="615455"/>
        </a:xfrm>
        <a:custGeom>
          <a:avLst/>
          <a:gdLst/>
          <a:ahLst/>
          <a:cxnLst/>
          <a:rect l="0" t="0" r="0" b="0"/>
          <a:pathLst>
            <a:path>
              <a:moveTo>
                <a:pt x="1773098" y="0"/>
              </a:moveTo>
              <a:lnTo>
                <a:pt x="1773098" y="307727"/>
              </a:lnTo>
              <a:lnTo>
                <a:pt x="0" y="307727"/>
              </a:lnTo>
              <a:lnTo>
                <a:pt x="0" y="61545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AB0089-57EA-446E-8045-FF2AF7D6D977}">
      <dsp:nvSpPr>
        <dsp:cNvPr id="0" name=""/>
        <dsp:cNvSpPr/>
      </dsp:nvSpPr>
      <dsp:spPr>
        <a:xfrm>
          <a:off x="4369047" y="1110"/>
          <a:ext cx="2930740" cy="1465370"/>
        </a:xfrm>
        <a:prstGeom prst="rect">
          <a:avLst/>
        </a:prstGeom>
        <a:solidFill>
          <a:schemeClr val="accent3">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ru-RU" sz="2500" kern="1200" dirty="0" err="1" smtClean="0">
              <a:solidFill>
                <a:schemeClr val="tx1"/>
              </a:solidFill>
              <a:latin typeface="Times New Roman" panose="02020603050405020304" pitchFamily="18" charset="0"/>
              <a:cs typeface="Times New Roman" panose="02020603050405020304" pitchFamily="18" charset="0"/>
            </a:rPr>
            <a:t>Макроэкономикалық</a:t>
          </a:r>
          <a:r>
            <a:rPr lang="ru-RU" sz="2500" kern="1200" dirty="0" smtClean="0">
              <a:solidFill>
                <a:schemeClr val="tx1"/>
              </a:solidFill>
              <a:latin typeface="Times New Roman" panose="02020603050405020304" pitchFamily="18" charset="0"/>
              <a:cs typeface="Times New Roman" panose="02020603050405020304" pitchFamily="18" charset="0"/>
            </a:rPr>
            <a:t> тепе-</a:t>
          </a:r>
          <a:r>
            <a:rPr lang="ru-RU" sz="2500" kern="1200" dirty="0" err="1" smtClean="0">
              <a:solidFill>
                <a:schemeClr val="tx1"/>
              </a:solidFill>
              <a:latin typeface="Times New Roman" panose="02020603050405020304" pitchFamily="18" charset="0"/>
              <a:cs typeface="Times New Roman" panose="02020603050405020304" pitchFamily="18" charset="0"/>
            </a:rPr>
            <a:t>теңдік</a:t>
          </a:r>
          <a:endParaRPr lang="ru-RU" sz="2500" kern="1200" dirty="0">
            <a:solidFill>
              <a:schemeClr val="tx1"/>
            </a:solidFill>
            <a:latin typeface="Times New Roman" panose="02020603050405020304" pitchFamily="18" charset="0"/>
            <a:cs typeface="Times New Roman" panose="02020603050405020304" pitchFamily="18" charset="0"/>
          </a:endParaRPr>
        </a:p>
      </dsp:txBody>
      <dsp:txXfrm>
        <a:off x="4369047" y="1110"/>
        <a:ext cx="2930740" cy="1465370"/>
      </dsp:txXfrm>
    </dsp:sp>
    <dsp:sp modelId="{7A74A850-130D-4BA1-A604-D1F2ADE30C60}">
      <dsp:nvSpPr>
        <dsp:cNvPr id="0" name=""/>
        <dsp:cNvSpPr/>
      </dsp:nvSpPr>
      <dsp:spPr>
        <a:xfrm>
          <a:off x="2595949" y="2081936"/>
          <a:ext cx="2930740" cy="1465370"/>
        </a:xfrm>
        <a:prstGeom prst="rect">
          <a:avLst/>
        </a:prstGeom>
        <a:solidFill>
          <a:schemeClr val="accent3">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kk-KZ" sz="2500" kern="1200" dirty="0" smtClean="0">
              <a:solidFill>
                <a:schemeClr val="tx1"/>
              </a:solidFill>
              <a:latin typeface="Times New Roman" panose="02020603050405020304" pitchFamily="18" charset="0"/>
              <a:cs typeface="Times New Roman" panose="02020603050405020304" pitchFamily="18" charset="0"/>
            </a:rPr>
            <a:t>Классикалық</a:t>
          </a:r>
          <a:endParaRPr lang="ru-RU" sz="2500" kern="1200" dirty="0">
            <a:solidFill>
              <a:schemeClr val="tx1"/>
            </a:solidFill>
            <a:latin typeface="Times New Roman" panose="02020603050405020304" pitchFamily="18" charset="0"/>
            <a:cs typeface="Times New Roman" panose="02020603050405020304" pitchFamily="18" charset="0"/>
          </a:endParaRPr>
        </a:p>
      </dsp:txBody>
      <dsp:txXfrm>
        <a:off x="2595949" y="2081936"/>
        <a:ext cx="2930740" cy="1465370"/>
      </dsp:txXfrm>
    </dsp:sp>
    <dsp:sp modelId="{92C0D322-2BD4-42B8-B8A0-9F8C00BED267}">
      <dsp:nvSpPr>
        <dsp:cNvPr id="0" name=""/>
        <dsp:cNvSpPr/>
      </dsp:nvSpPr>
      <dsp:spPr>
        <a:xfrm>
          <a:off x="6142145" y="2081936"/>
          <a:ext cx="2930740" cy="1465370"/>
        </a:xfrm>
        <a:prstGeom prst="rect">
          <a:avLst/>
        </a:prstGeom>
        <a:solidFill>
          <a:schemeClr val="accent3">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kk-KZ" sz="2500" kern="1200" dirty="0" smtClean="0">
              <a:solidFill>
                <a:schemeClr val="tx1"/>
              </a:solidFill>
              <a:latin typeface="Times New Roman" panose="02020603050405020304" pitchFamily="18" charset="0"/>
              <a:cs typeface="Times New Roman" panose="02020603050405020304" pitchFamily="18" charset="0"/>
            </a:rPr>
            <a:t>Кейнстік</a:t>
          </a:r>
          <a:endParaRPr lang="ru-RU" sz="2500" kern="1200" dirty="0">
            <a:solidFill>
              <a:schemeClr val="tx1"/>
            </a:solidFill>
            <a:latin typeface="Times New Roman" panose="02020603050405020304" pitchFamily="18" charset="0"/>
            <a:cs typeface="Times New Roman" panose="02020603050405020304" pitchFamily="18" charset="0"/>
          </a:endParaRPr>
        </a:p>
      </dsp:txBody>
      <dsp:txXfrm>
        <a:off x="6142145" y="2081936"/>
        <a:ext cx="2930740" cy="146537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321935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388775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2156136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9A23261-020E-4BA9-9244-9B36A586538D}"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1694731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9A23261-020E-4BA9-9244-9B36A586538D}" type="datetimeFigureOut">
              <a:rPr lang="ru-RU" smtClean="0"/>
              <a:t>09.12.2021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2331871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9A23261-020E-4BA9-9244-9B36A586538D}" type="datetimeFigureOut">
              <a:rPr lang="ru-RU" smtClean="0"/>
              <a:t>09.12.2021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3318591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A23261-020E-4BA9-9244-9B36A586538D}" type="datetimeFigureOut">
              <a:rPr lang="ru-RU" smtClean="0"/>
              <a:t>09.12.2021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623218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9A23261-020E-4BA9-9244-9B36A586538D}"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342183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9A23261-020E-4BA9-9244-9B36A586538D}"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3539592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2311609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28A83ED-A60A-406E-A16A-418DFA56D0D6}"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53857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9A23261-020E-4BA9-9244-9B36A586538D}"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4226583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9A23261-020E-4BA9-9244-9B36A586538D}"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8A83ED-A60A-406E-A16A-418DFA56D0D6}"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60013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9A23261-020E-4BA9-9244-9B36A586538D}"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4217423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527773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9A23261-020E-4BA9-9244-9B36A586538D}"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28A83ED-A60A-406E-A16A-418DFA56D0D6}" type="slidenum">
              <a:rPr lang="ru-RU" smtClean="0"/>
              <a:t>‹#›</a:t>
            </a:fld>
            <a:endParaRPr lang="ru-RU"/>
          </a:p>
        </p:txBody>
      </p:sp>
    </p:spTree>
    <p:extLst>
      <p:ext uri="{BB962C8B-B14F-4D97-AF65-F5344CB8AC3E}">
        <p14:creationId xmlns:p14="http://schemas.microsoft.com/office/powerpoint/2010/main" val="2791524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9A23261-020E-4BA9-9244-9B36A586538D}" type="datetimeFigureOut">
              <a:rPr lang="ru-RU" smtClean="0"/>
              <a:t>09.12.2021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28A83ED-A60A-406E-A16A-418DFA56D0D6}" type="slidenum">
              <a:rPr lang="ru-RU" smtClean="0"/>
              <a:t>‹#›</a:t>
            </a:fld>
            <a:endParaRPr lang="ru-RU"/>
          </a:p>
        </p:txBody>
      </p:sp>
    </p:spTree>
    <p:extLst>
      <p:ext uri="{BB962C8B-B14F-4D97-AF65-F5344CB8AC3E}">
        <p14:creationId xmlns:p14="http://schemas.microsoft.com/office/powerpoint/2010/main" val="350241028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2393" y="2166813"/>
            <a:ext cx="11177517" cy="1265830"/>
          </a:xfrm>
        </p:spPr>
        <p:txBody>
          <a:bodyPr>
            <a:normAutofit fontScale="90000"/>
          </a:bodyPr>
          <a:lstStyle/>
          <a:p>
            <a:pPr algn="ctr"/>
            <a:r>
              <a:rPr lang="ru-RU" sz="4400" b="1" i="1" dirty="0">
                <a:solidFill>
                  <a:schemeClr val="tx1"/>
                </a:solidFill>
                <a:latin typeface="Times New Roman" panose="02020603050405020304" pitchFamily="18" charset="0"/>
                <a:cs typeface="Times New Roman" panose="02020603050405020304" pitchFamily="18" charset="0"/>
              </a:rPr>
              <a:t>МАКРОЭКОНОМИКАЛЫҚ ТЕПЕ-ТЕҢДІК ЖӘНЕ ОНЫҢ ҮЛГІЛЕРІ</a:t>
            </a:r>
          </a:p>
        </p:txBody>
      </p:sp>
    </p:spTree>
    <p:extLst>
      <p:ext uri="{BB962C8B-B14F-4D97-AF65-F5344CB8AC3E}">
        <p14:creationId xmlns:p14="http://schemas.microsoft.com/office/powerpoint/2010/main" val="158515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19618" y="191070"/>
            <a:ext cx="10263115" cy="2770494"/>
          </a:xfrm>
        </p:spPr>
        <p:txBody>
          <a:bodyPr>
            <a:noAutofit/>
          </a:bodyPr>
          <a:lstStyle/>
          <a:p>
            <a:pPr algn="just"/>
            <a:r>
              <a:rPr lang="ru-RU" sz="2400" b="1" dirty="0" err="1">
                <a:solidFill>
                  <a:schemeClr val="tx1"/>
                </a:solidFill>
                <a:latin typeface="Times New Roman" panose="02020603050405020304" pitchFamily="18" charset="0"/>
                <a:cs typeface="Times New Roman" panose="02020603050405020304" pitchFamily="18" charset="0"/>
              </a:rPr>
              <a:t>Жиынтық</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сұраныс</a:t>
            </a:r>
            <a:r>
              <a:rPr lang="ru-RU" sz="2400" b="1" dirty="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экономикалық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субъектілердің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бір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жыл</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ішінде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өндірілген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жалпы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ішкі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өнімді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сатып</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алуға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жұмсайтын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шығындары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шығындардың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көлемі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елдегі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деңгейіне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тәуелді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болып</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табылады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сұраныс</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қисығы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бағаның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белгілі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бір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деңгейінде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сатып</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алынатын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өнімнің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көлемін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көрсетеді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деңгейі</a:t>
            </a:r>
            <a:r>
              <a:rPr lang="ru-RU" sz="2400" dirty="0">
                <a:solidFill>
                  <a:schemeClr val="tx1"/>
                </a:solidFill>
                <a:latin typeface="Times New Roman" panose="02020603050405020304" pitchFamily="18" charset="0"/>
                <a:cs typeface="Times New Roman" panose="02020603050405020304" pitchFamily="18" charset="0"/>
              </a:rPr>
              <a:t> мен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өнім</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көлемі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арасындағы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кері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тәуелділікті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төмендегі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суреттен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байқауға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болады</a:t>
            </a:r>
            <a:r>
              <a:rPr lang="ru-RU" sz="2400" dirty="0">
                <a:solidFill>
                  <a:schemeClr val="tx1"/>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2251880" y="3144390"/>
            <a:ext cx="8773536" cy="3128653"/>
          </a:xfrm>
          <a:prstGeom prst="rect">
            <a:avLst/>
          </a:prstGeom>
        </p:spPr>
      </p:pic>
    </p:spTree>
    <p:extLst>
      <p:ext uri="{BB962C8B-B14F-4D97-AF65-F5344CB8AC3E}">
        <p14:creationId xmlns:p14="http://schemas.microsoft.com/office/powerpoint/2010/main" val="301639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10937" y="272955"/>
            <a:ext cx="9730854" cy="6196084"/>
          </a:xfrm>
        </p:spPr>
        <p:txBody>
          <a:bodyPr>
            <a:noAutofit/>
          </a:bodyPr>
          <a:lstStyle/>
          <a:p>
            <a:r>
              <a:rPr lang="ru-RU" sz="3200" dirty="0" smtClean="0">
                <a:solidFill>
                  <a:schemeClr val="tx1"/>
                </a:solidFill>
                <a:latin typeface="Times New Roman" panose="02020603050405020304" pitchFamily="18" charset="0"/>
                <a:cs typeface="Times New Roman" panose="02020603050405020304" pitchFamily="18" charset="0"/>
              </a:rPr>
              <a:t>                                 </a:t>
            </a:r>
            <a:r>
              <a:rPr lang="en-US" sz="3200" b="1" dirty="0" smtClean="0">
                <a:solidFill>
                  <a:schemeClr val="tx1"/>
                </a:solidFill>
                <a:latin typeface="Times New Roman" panose="02020603050405020304" pitchFamily="18" charset="0"/>
                <a:cs typeface="Times New Roman" panose="02020603050405020304" pitchFamily="18" charset="0"/>
              </a:rPr>
              <a:t>Y </a:t>
            </a:r>
            <a:r>
              <a:rPr lang="en-US" sz="3200" b="1" dirty="0">
                <a:solidFill>
                  <a:schemeClr val="tx1"/>
                </a:solidFill>
                <a:latin typeface="Times New Roman" panose="02020603050405020304" pitchFamily="18" charset="0"/>
                <a:cs typeface="Times New Roman" panose="02020603050405020304" pitchFamily="18" charset="0"/>
              </a:rPr>
              <a:t>= C + I + G + </a:t>
            </a:r>
            <a:r>
              <a:rPr lang="en-US" sz="3200" b="1" dirty="0" smtClean="0">
                <a:solidFill>
                  <a:schemeClr val="tx1"/>
                </a:solidFill>
                <a:latin typeface="Times New Roman" panose="02020603050405020304" pitchFamily="18" charset="0"/>
                <a:cs typeface="Times New Roman" panose="02020603050405020304" pitchFamily="18" charset="0"/>
              </a:rPr>
              <a:t>NX</a:t>
            </a:r>
            <a:r>
              <a:rPr lang="ru-RU" sz="3200" b="1" dirty="0" smtClean="0">
                <a:solidFill>
                  <a:schemeClr val="tx1"/>
                </a:solidFill>
                <a:latin typeface="Times New Roman" panose="02020603050405020304" pitchFamily="18" charset="0"/>
                <a:cs typeface="Times New Roman" panose="02020603050405020304" pitchFamily="18" charset="0"/>
              </a:rPr>
              <a:t/>
            </a:r>
            <a:br>
              <a:rPr lang="ru-RU" sz="3200" b="1" dirty="0" smtClean="0">
                <a:solidFill>
                  <a:schemeClr val="tx1"/>
                </a:solidFill>
                <a:latin typeface="Times New Roman" panose="02020603050405020304" pitchFamily="18" charset="0"/>
                <a:cs typeface="Times New Roman" panose="02020603050405020304" pitchFamily="18" charset="0"/>
              </a:rPr>
            </a:br>
            <a:r>
              <a:rPr lang="ru-RU" sz="3200" dirty="0" smtClean="0">
                <a:solidFill>
                  <a:schemeClr val="tx1"/>
                </a:solidFill>
                <a:latin typeface="Times New Roman" panose="02020603050405020304" pitchFamily="18" charset="0"/>
                <a:cs typeface="Times New Roman" panose="02020603050405020304" pitchFamily="18" charset="0"/>
              </a:rPr>
              <a:t/>
            </a:r>
            <a:br>
              <a:rPr lang="ru-RU" sz="3200" dirty="0" smtClean="0">
                <a:solidFill>
                  <a:schemeClr val="tx1"/>
                </a:solidFill>
                <a:latin typeface="Times New Roman" panose="02020603050405020304" pitchFamily="18" charset="0"/>
                <a:cs typeface="Times New Roman" panose="02020603050405020304" pitchFamily="18" charset="0"/>
              </a:rPr>
            </a:br>
            <a:r>
              <a:rPr lang="ru-RU" sz="3200" dirty="0" err="1" smtClean="0">
                <a:solidFill>
                  <a:schemeClr val="tx1"/>
                </a:solidFill>
                <a:latin typeface="Times New Roman" panose="02020603050405020304" pitchFamily="18" charset="0"/>
                <a:cs typeface="Times New Roman" panose="02020603050405020304" pitchFamily="18" charset="0"/>
              </a:rPr>
              <a:t>Мұндағы</a:t>
            </a:r>
            <a:r>
              <a:rPr lang="ru-RU" sz="3200" dirty="0">
                <a:solidFill>
                  <a:schemeClr val="tx1"/>
                </a:solidFill>
                <a:latin typeface="Times New Roman" panose="02020603050405020304" pitchFamily="18" charset="0"/>
                <a:cs typeface="Times New Roman" panose="02020603050405020304" pitchFamily="18" charset="0"/>
              </a:rPr>
              <a:t>,</a:t>
            </a:r>
            <a:br>
              <a:rPr lang="ru-RU"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Y – </a:t>
            </a:r>
            <a:r>
              <a:rPr lang="ru-RU" sz="3200" dirty="0" err="1">
                <a:solidFill>
                  <a:schemeClr val="tx1"/>
                </a:solidFill>
                <a:latin typeface="Times New Roman" panose="02020603050405020304" pitchFamily="18" charset="0"/>
                <a:cs typeface="Times New Roman" panose="02020603050405020304" pitchFamily="18" charset="0"/>
              </a:rPr>
              <a:t>жиынтық</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сұраныс</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немесе</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жиынтық</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шығындар</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көлемі</a:t>
            </a:r>
            <a:r>
              <a:rPr lang="ru-RU" sz="3200" dirty="0">
                <a:solidFill>
                  <a:schemeClr val="tx1"/>
                </a:solidFill>
                <a:latin typeface="Times New Roman" panose="02020603050405020304" pitchFamily="18" charset="0"/>
                <a:cs typeface="Times New Roman" panose="02020603050405020304" pitchFamily="18" charset="0"/>
              </a:rPr>
              <a:t>;</a:t>
            </a:r>
            <a:br>
              <a:rPr lang="ru-RU"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 – </a:t>
            </a:r>
            <a:r>
              <a:rPr lang="ru-RU" sz="3200" dirty="0" err="1">
                <a:solidFill>
                  <a:schemeClr val="tx1"/>
                </a:solidFill>
                <a:latin typeface="Times New Roman" panose="02020603050405020304" pitchFamily="18" charset="0"/>
                <a:cs typeface="Times New Roman" panose="02020603050405020304" pitchFamily="18" charset="0"/>
              </a:rPr>
              <a:t>үй</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шаруашылықтарының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тұтынушылық</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сұраныстары</a:t>
            </a:r>
            <a:r>
              <a:rPr lang="ru-RU" sz="3200" dirty="0">
                <a:solidFill>
                  <a:schemeClr val="tx1"/>
                </a:solidFill>
                <a:latin typeface="Times New Roman" panose="02020603050405020304" pitchFamily="18" charset="0"/>
                <a:cs typeface="Times New Roman" panose="02020603050405020304" pitchFamily="18" charset="0"/>
              </a:rPr>
              <a:t>;</a:t>
            </a:r>
            <a:br>
              <a:rPr lang="ru-RU"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I – </a:t>
            </a:r>
            <a:r>
              <a:rPr lang="ru-RU" sz="3200" dirty="0" err="1">
                <a:solidFill>
                  <a:schemeClr val="tx1"/>
                </a:solidFill>
                <a:latin typeface="Times New Roman" panose="02020603050405020304" pitchFamily="18" charset="0"/>
                <a:cs typeface="Times New Roman" panose="02020603050405020304" pitchFamily="18" charset="0"/>
              </a:rPr>
              <a:t>фирмалардың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инвестициялық</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шығындары</a:t>
            </a:r>
            <a:r>
              <a:rPr lang="ru-RU" sz="3200" dirty="0">
                <a:solidFill>
                  <a:schemeClr val="tx1"/>
                </a:solidFill>
                <a:latin typeface="Times New Roman" panose="02020603050405020304" pitchFamily="18" charset="0"/>
                <a:cs typeface="Times New Roman" panose="02020603050405020304" pitchFamily="18" charset="0"/>
              </a:rPr>
              <a:t>;</a:t>
            </a:r>
            <a:br>
              <a:rPr lang="ru-RU"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G – </a:t>
            </a:r>
            <a:r>
              <a:rPr lang="ru-RU" sz="3200" dirty="0" err="1">
                <a:solidFill>
                  <a:schemeClr val="tx1"/>
                </a:solidFill>
                <a:latin typeface="Times New Roman" panose="02020603050405020304" pitchFamily="18" charset="0"/>
                <a:cs typeface="Times New Roman" panose="02020603050405020304" pitchFamily="18" charset="0"/>
              </a:rPr>
              <a:t>мемлекеттік</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шығындар</a:t>
            </a:r>
            <a:r>
              <a:rPr lang="ru-RU" sz="3200" dirty="0">
                <a:solidFill>
                  <a:schemeClr val="tx1"/>
                </a:solidFill>
                <a:latin typeface="Times New Roman" panose="02020603050405020304" pitchFamily="18" charset="0"/>
                <a:cs typeface="Times New Roman" panose="02020603050405020304" pitchFamily="18" charset="0"/>
              </a:rPr>
              <a:t>;</a:t>
            </a:r>
            <a:br>
              <a:rPr lang="ru-RU"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NX – </a:t>
            </a:r>
            <a:r>
              <a:rPr lang="ru-RU" sz="3200" dirty="0">
                <a:solidFill>
                  <a:schemeClr val="tx1"/>
                </a:solidFill>
                <a:latin typeface="Times New Roman" panose="02020603050405020304" pitchFamily="18" charset="0"/>
                <a:cs typeface="Times New Roman" panose="02020603050405020304" pitchFamily="18" charset="0"/>
              </a:rPr>
              <a:t>таза экспорт, </a:t>
            </a:r>
            <a:r>
              <a:rPr lang="ru-RU" sz="3200" dirty="0" err="1">
                <a:solidFill>
                  <a:schemeClr val="tx1"/>
                </a:solidFill>
                <a:latin typeface="Times New Roman" panose="02020603050405020304" pitchFamily="18" charset="0"/>
                <a:cs typeface="Times New Roman" panose="02020603050405020304" pitchFamily="18" charset="0"/>
              </a:rPr>
              <a:t>яғни</a:t>
            </a:r>
            <a:r>
              <a:rPr lang="ru-RU" sz="3200" dirty="0">
                <a:solidFill>
                  <a:schemeClr val="tx1"/>
                </a:solidFill>
                <a:latin typeface="Times New Roman" panose="02020603050405020304" pitchFamily="18" charset="0"/>
                <a:cs typeface="Times New Roman" panose="02020603050405020304" pitchFamily="18" charset="0"/>
              </a:rPr>
              <a:t> экспорт пен импорт </a:t>
            </a:r>
            <a:r>
              <a:rPr lang="ru-RU" sz="3200" dirty="0" err="1">
                <a:solidFill>
                  <a:schemeClr val="tx1"/>
                </a:solidFill>
                <a:latin typeface="Times New Roman" panose="02020603050405020304" pitchFamily="18" charset="0"/>
                <a:cs typeface="Times New Roman" panose="02020603050405020304" pitchFamily="18" charset="0"/>
              </a:rPr>
              <a:t>құндарының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айырмасы</a:t>
            </a:r>
            <a:r>
              <a:rPr lang="ru-RU" sz="32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1622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02007" y="300251"/>
            <a:ext cx="9102606" cy="6277969"/>
          </a:xfrm>
        </p:spPr>
        <p:txBody>
          <a:bodyPr>
            <a:normAutofit/>
          </a:bodyPr>
          <a:lstStyle/>
          <a:p>
            <a:r>
              <a:rPr lang="ru-RU" sz="2800" b="1" dirty="0" err="1">
                <a:solidFill>
                  <a:schemeClr val="tx1"/>
                </a:solidFill>
                <a:latin typeface="Times New Roman" panose="02020603050405020304" pitchFamily="18" charset="0"/>
                <a:cs typeface="Times New Roman" panose="02020603050405020304" pitchFamily="18" charset="0"/>
              </a:rPr>
              <a:t>Жиынтық</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сұраныстың</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бағалық</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емес</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факторларын</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төрт</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топқа</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бөлуге</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болады</a:t>
            </a:r>
            <a:r>
              <a:rPr lang="ru-RU" sz="2800" b="1" dirty="0">
                <a:solidFill>
                  <a:schemeClr val="tx1"/>
                </a:solidFill>
                <a:latin typeface="Times New Roman" panose="02020603050405020304" pitchFamily="18" charset="0"/>
                <a:cs typeface="Times New Roman" panose="02020603050405020304" pitchFamily="18" charset="0"/>
              </a:rPr>
              <a:t>:</a:t>
            </a:r>
            <a:br>
              <a:rPr lang="ru-RU" sz="2800" b="1" dirty="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1. </a:t>
            </a:r>
            <a:r>
              <a:rPr lang="ru-RU" sz="2800" dirty="0" err="1">
                <a:solidFill>
                  <a:schemeClr val="tx1"/>
                </a:solidFill>
                <a:latin typeface="Times New Roman" panose="02020603050405020304" pitchFamily="18" charset="0"/>
                <a:cs typeface="Times New Roman" panose="02020603050405020304" pitchFamily="18" charset="0"/>
              </a:rPr>
              <a:t>Тұтынушылық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шығындардың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өзгерісі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оларға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үй</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шаруашылықтарының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табысы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олардың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әл-ауқаттылығы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болашақты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күту</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жеке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табыс</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салығындағы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өзгерістер</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т.б</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жатады</a:t>
            </a:r>
            <a:r>
              <a:rPr lang="ru-RU" sz="2800" dirty="0">
                <a:solidFill>
                  <a:schemeClr val="tx1"/>
                </a:solidFill>
                <a:latin typeface="Times New Roman" panose="02020603050405020304" pitchFamily="18" charset="0"/>
                <a:cs typeface="Times New Roman" panose="02020603050405020304" pitchFamily="18" charset="0"/>
              </a:rPr>
              <a:t>.</a:t>
            </a:r>
            <a:br>
              <a:rPr lang="ru-RU" sz="2800" dirty="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2. </a:t>
            </a:r>
            <a:r>
              <a:rPr lang="ru-RU" sz="2800" dirty="0" err="1">
                <a:solidFill>
                  <a:schemeClr val="tx1"/>
                </a:solidFill>
                <a:latin typeface="Times New Roman" panose="02020603050405020304" pitchFamily="18" charset="0"/>
                <a:cs typeface="Times New Roman" panose="02020603050405020304" pitchFamily="18" charset="0"/>
              </a:rPr>
              <a:t>Инвестициялық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шығындардың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өзгерісі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оларға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пайыз</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мөлшерлемесі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әртүрлі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жеңілдіктер</a:t>
            </a:r>
            <a:r>
              <a:rPr lang="ru-RU" sz="2800" dirty="0">
                <a:solidFill>
                  <a:schemeClr val="tx1"/>
                </a:solidFill>
                <a:latin typeface="Times New Roman" panose="02020603050405020304" pitchFamily="18" charset="0"/>
                <a:cs typeface="Times New Roman" panose="02020603050405020304" pitchFamily="18" charset="0"/>
              </a:rPr>
              <a:t>, бизнес </a:t>
            </a:r>
            <a:r>
              <a:rPr lang="ru-RU" sz="2800" dirty="0" err="1">
                <a:solidFill>
                  <a:schemeClr val="tx1"/>
                </a:solidFill>
                <a:latin typeface="Times New Roman" panose="02020603050405020304" pitchFamily="18" charset="0"/>
                <a:cs typeface="Times New Roman" panose="02020603050405020304" pitchFamily="18" charset="0"/>
              </a:rPr>
              <a:t>салықтары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т.б</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жатады</a:t>
            </a:r>
            <a:r>
              <a:rPr lang="ru-RU" sz="2800" dirty="0">
                <a:solidFill>
                  <a:schemeClr val="tx1"/>
                </a:solidFill>
                <a:latin typeface="Times New Roman" panose="02020603050405020304" pitchFamily="18" charset="0"/>
                <a:cs typeface="Times New Roman" panose="02020603050405020304" pitchFamily="18" charset="0"/>
              </a:rPr>
              <a:t>.</a:t>
            </a:r>
            <a:br>
              <a:rPr lang="ru-RU" sz="2800" dirty="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3. </a:t>
            </a:r>
            <a:r>
              <a:rPr lang="ru-RU" sz="2800" dirty="0" err="1">
                <a:solidFill>
                  <a:schemeClr val="tx1"/>
                </a:solidFill>
                <a:latin typeface="Times New Roman" panose="02020603050405020304" pitchFamily="18" charset="0"/>
                <a:cs typeface="Times New Roman" panose="02020603050405020304" pitchFamily="18" charset="0"/>
              </a:rPr>
              <a:t>Мемлекеттің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шығындардың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өзгерісі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оған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мемлекеттің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белсенді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экономикалық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саясаты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жатады</a:t>
            </a:r>
            <a:r>
              <a:rPr lang="ru-RU" sz="2800" dirty="0">
                <a:solidFill>
                  <a:schemeClr val="tx1"/>
                </a:solidFill>
                <a:latin typeface="Times New Roman" panose="02020603050405020304" pitchFamily="18" charset="0"/>
                <a:cs typeface="Times New Roman" panose="02020603050405020304" pitchFamily="18" charset="0"/>
              </a:rPr>
              <a:t>.</a:t>
            </a:r>
            <a:br>
              <a:rPr lang="ru-RU" sz="2800" dirty="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4. Таза </a:t>
            </a:r>
            <a:r>
              <a:rPr lang="ru-RU" sz="2800" dirty="0" err="1">
                <a:solidFill>
                  <a:schemeClr val="tx1"/>
                </a:solidFill>
                <a:latin typeface="Times New Roman" panose="02020603050405020304" pitchFamily="18" charset="0"/>
                <a:cs typeface="Times New Roman" panose="02020603050405020304" pitchFamily="18" charset="0"/>
              </a:rPr>
              <a:t>экспорттағы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өзгерістер</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оған</a:t>
            </a:r>
            <a:r>
              <a:rPr lang="ru-RU" sz="2800" dirty="0">
                <a:solidFill>
                  <a:schemeClr val="tx1"/>
                </a:solidFill>
                <a:latin typeface="Times New Roman" panose="02020603050405020304" pitchFamily="18" charset="0"/>
                <a:cs typeface="Times New Roman" panose="02020603050405020304" pitchFamily="18" charset="0"/>
              </a:rPr>
              <a:t> валюта </a:t>
            </a:r>
            <a:r>
              <a:rPr lang="ru-RU" sz="2800" dirty="0" err="1">
                <a:solidFill>
                  <a:schemeClr val="tx1"/>
                </a:solidFill>
                <a:latin typeface="Times New Roman" panose="02020603050405020304" pitchFamily="18" charset="0"/>
                <a:cs typeface="Times New Roman" panose="02020603050405020304" pitchFamily="18" charset="0"/>
              </a:rPr>
              <a:t>бағамының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өзгеруі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сыртқы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экономикалық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жағдайлар</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жатады</a:t>
            </a:r>
            <a:r>
              <a:rPr lang="ru-RU" sz="28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56048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51631" y="150125"/>
            <a:ext cx="10044752" cy="2893325"/>
          </a:xfrm>
        </p:spPr>
        <p:txBody>
          <a:bodyPr>
            <a:noAutofit/>
          </a:bodyPr>
          <a:lstStyle/>
          <a:p>
            <a:r>
              <a:rPr lang="ru-RU" sz="2400" b="1" dirty="0" err="1">
                <a:solidFill>
                  <a:schemeClr val="tx1"/>
                </a:solidFill>
                <a:latin typeface="Times New Roman" panose="02020603050405020304" pitchFamily="18" charset="0"/>
                <a:cs typeface="Times New Roman" panose="02020603050405020304" pitchFamily="18" charset="0"/>
              </a:rPr>
              <a:t>Жиынтық</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ұсыныс</a:t>
            </a:r>
            <a:r>
              <a:rPr lang="ru-RU" sz="2400" b="1" dirty="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бұл</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бір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жылда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өндірілген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нақты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жалпы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ішкі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өнім</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көлемі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оны </a:t>
            </a:r>
            <a:r>
              <a:rPr lang="ru-RU" sz="2400" dirty="0" err="1">
                <a:solidFill>
                  <a:schemeClr val="tx1"/>
                </a:solidFill>
                <a:latin typeface="Times New Roman" panose="02020603050405020304" pitchFamily="18" charset="0"/>
                <a:cs typeface="Times New Roman" panose="02020603050405020304" pitchFamily="18" charset="0"/>
              </a:rPr>
              <a:t>өндірушілердің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бағалардың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белгілі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бір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деңгейінде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нарыққа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ұсына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алу</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қабілеті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ұсынысқа</a:t>
            </a:r>
            <a:r>
              <a:rPr lang="ru-RU" sz="2400" dirty="0">
                <a:solidFill>
                  <a:schemeClr val="tx1"/>
                </a:solidFill>
                <a:latin typeface="Times New Roman" panose="02020603050405020304" pitchFamily="18" charset="0"/>
                <a:cs typeface="Times New Roman" panose="02020603050405020304" pitchFamily="18" charset="0"/>
              </a:rPr>
              <a:t> да </a:t>
            </a:r>
            <a:r>
              <a:rPr lang="ru-RU" sz="2400" dirty="0" err="1">
                <a:solidFill>
                  <a:schemeClr val="tx1"/>
                </a:solidFill>
                <a:latin typeface="Times New Roman" panose="02020603050405020304" pitchFamily="18" charset="0"/>
                <a:cs typeface="Times New Roman" panose="02020603050405020304" pitchFamily="18" charset="0"/>
              </a:rPr>
              <a:t>бағалық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бағалық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емес</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факторлар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әсер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етеді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Бағалық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факторлар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ұсыныс</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көлемін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өзгертеді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соған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орай</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қисықтың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бойында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өзгеріс</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орын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алады</a:t>
            </a:r>
            <a:r>
              <a:rPr lang="ru-RU" sz="2400" dirty="0">
                <a:solidFill>
                  <a:schemeClr val="tx1"/>
                </a:solidFill>
                <a:latin typeface="Times New Roman" panose="02020603050405020304" pitchFamily="18" charset="0"/>
                <a:cs typeface="Times New Roman" panose="02020603050405020304" pitchFamily="18" charset="0"/>
              </a:rPr>
              <a:t>. Ал </a:t>
            </a:r>
            <a:r>
              <a:rPr lang="ru-RU" sz="2400" dirty="0" err="1">
                <a:solidFill>
                  <a:schemeClr val="tx1"/>
                </a:solidFill>
                <a:latin typeface="Times New Roman" panose="02020603050405020304" pitchFamily="18" charset="0"/>
                <a:cs typeface="Times New Roman" panose="02020603050405020304" pitchFamily="18" charset="0"/>
              </a:rPr>
              <a:t>бағалық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емес</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факторлар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әсер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еткенде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жиынтық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ұсыныстың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өзгереді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қисық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оңға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немесе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солға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жылжиды</a:t>
            </a:r>
            <a:r>
              <a:rPr lang="ru-RU" sz="2400" dirty="0">
                <a:solidFill>
                  <a:schemeClr val="tx1"/>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2432904" y="3261814"/>
            <a:ext cx="8845460" cy="3318681"/>
          </a:xfrm>
          <a:prstGeom prst="rect">
            <a:avLst/>
          </a:prstGeom>
        </p:spPr>
      </p:pic>
    </p:spTree>
    <p:extLst>
      <p:ext uri="{BB962C8B-B14F-4D97-AF65-F5344CB8AC3E}">
        <p14:creationId xmlns:p14="http://schemas.microsoft.com/office/powerpoint/2010/main" val="2563482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97039" y="286605"/>
            <a:ext cx="9990161" cy="1310184"/>
          </a:xfrm>
        </p:spPr>
        <p:txBody>
          <a:bodyPr>
            <a:normAutofit fontScale="90000"/>
          </a:bodyPr>
          <a:lstStyle/>
          <a:p>
            <a:r>
              <a:rPr lang="ru-RU" sz="2800" dirty="0" err="1" smtClean="0">
                <a:solidFill>
                  <a:schemeClr val="tx1"/>
                </a:solidFill>
                <a:latin typeface="Times New Roman" panose="02020603050405020304" pitchFamily="18" charset="0"/>
                <a:cs typeface="Times New Roman" panose="02020603050405020304" pitchFamily="18" charset="0"/>
              </a:rPr>
              <a:t>Жиынтық</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ұсыныс</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және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көлемі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уақытқа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тәуелді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болып</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табылады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сондықтан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осындай</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ерекше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жағдайларда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жиынтық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ұсынысқа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қатысты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үш</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мерзімді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кезең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анықталады</a:t>
            </a:r>
            <a:endParaRPr lang="ru-RU" sz="28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2094080258"/>
              </p:ext>
            </p:extLst>
          </p:nvPr>
        </p:nvGraphicFramePr>
        <p:xfrm>
          <a:off x="2032000" y="1596790"/>
          <a:ext cx="9855200" cy="5145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0483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506523432"/>
              </p:ext>
            </p:extLst>
          </p:nvPr>
        </p:nvGraphicFramePr>
        <p:xfrm>
          <a:off x="245661" y="218365"/>
          <a:ext cx="11668836" cy="3548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1406896" y="4138948"/>
            <a:ext cx="4328535" cy="2719052"/>
          </a:xfrm>
          <a:prstGeom prst="rect">
            <a:avLst/>
          </a:prstGeom>
        </p:spPr>
      </p:pic>
      <p:pic>
        <p:nvPicPr>
          <p:cNvPr id="6" name="Рисунок 5"/>
          <p:cNvPicPr>
            <a:picLocks noChangeAspect="1"/>
          </p:cNvPicPr>
          <p:nvPr/>
        </p:nvPicPr>
        <p:blipFill>
          <a:blip r:embed="rId8"/>
          <a:stretch>
            <a:fillRect/>
          </a:stretch>
        </p:blipFill>
        <p:spPr>
          <a:xfrm>
            <a:off x="6359855" y="4126623"/>
            <a:ext cx="4309551" cy="2731377"/>
          </a:xfrm>
          <a:prstGeom prst="rect">
            <a:avLst/>
          </a:prstGeom>
        </p:spPr>
      </p:pic>
    </p:spTree>
    <p:extLst>
      <p:ext uri="{BB962C8B-B14F-4D97-AF65-F5344CB8AC3E}">
        <p14:creationId xmlns:p14="http://schemas.microsoft.com/office/powerpoint/2010/main" val="2398444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9434" y="286604"/>
            <a:ext cx="11464118" cy="1774208"/>
          </a:xfrm>
        </p:spPr>
        <p:txBody>
          <a:bodyPr>
            <a:noAutofit/>
          </a:bodyPr>
          <a:lstStyle/>
          <a:p>
            <a:pPr algn="ctr"/>
            <a:r>
              <a:rPr lang="ru-RU" sz="3600" dirty="0" err="1">
                <a:solidFill>
                  <a:schemeClr val="tx1"/>
                </a:solidFill>
                <a:latin typeface="Times New Roman" panose="02020603050405020304" pitchFamily="18" charset="0"/>
                <a:cs typeface="Times New Roman" panose="02020603050405020304" pitchFamily="18" charset="0"/>
              </a:rPr>
              <a:t>Ұлттық</a:t>
            </a:r>
            <a:r>
              <a:rPr lang="ru-RU" sz="3600" dirty="0">
                <a:solidFill>
                  <a:schemeClr val="tx1"/>
                </a:solidFill>
                <a:latin typeface="Times New Roman" panose="02020603050405020304" pitchFamily="18" charset="0"/>
                <a:cs typeface="Times New Roman" panose="02020603050405020304" pitchFamily="18" charset="0"/>
              </a:rPr>
              <a:t> экономика </a:t>
            </a:r>
            <a:r>
              <a:rPr lang="ru-RU" sz="3600" dirty="0" err="1">
                <a:solidFill>
                  <a:schemeClr val="tx1"/>
                </a:solidFill>
                <a:latin typeface="Times New Roman" panose="02020603050405020304" pitchFamily="18" charset="0"/>
                <a:cs typeface="Times New Roman" panose="02020603050405020304" pitchFamily="18" charset="0"/>
              </a:rPr>
              <a:t>шеңберінде</a:t>
            </a:r>
            <a:r>
              <a:rPr lang="ru-RU" sz="3600"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тұтыну</a:t>
            </a:r>
            <a:r>
              <a:rPr lang="ru-RU" sz="3600" b="1" dirty="0">
                <a:solidFill>
                  <a:schemeClr val="tx1"/>
                </a:solidFill>
                <a:latin typeface="Times New Roman" panose="02020603050405020304" pitchFamily="18" charset="0"/>
                <a:cs typeface="Times New Roman" panose="02020603050405020304" pitchFamily="18" charset="0"/>
              </a:rPr>
              <a:t>, </a:t>
            </a:r>
            <a:r>
              <a:rPr lang="ru-RU" sz="3600" b="1" dirty="0" err="1">
                <a:solidFill>
                  <a:schemeClr val="tx1"/>
                </a:solidFill>
                <a:latin typeface="Times New Roman" panose="02020603050405020304" pitchFamily="18" charset="0"/>
                <a:cs typeface="Times New Roman" panose="02020603050405020304" pitchFamily="18" charset="0"/>
              </a:rPr>
              <a:t>жинақтау</a:t>
            </a:r>
            <a:r>
              <a:rPr lang="ru-RU" sz="3600" b="1" dirty="0">
                <a:solidFill>
                  <a:schemeClr val="tx1"/>
                </a:solidFill>
                <a:latin typeface="Times New Roman" panose="02020603050405020304" pitchFamily="18" charset="0"/>
                <a:cs typeface="Times New Roman" panose="02020603050405020304" pitchFamily="18" charset="0"/>
              </a:rPr>
              <a:t> </a:t>
            </a:r>
            <a:r>
              <a:rPr lang="ru-RU" sz="3600" dirty="0" err="1">
                <a:solidFill>
                  <a:schemeClr val="tx1"/>
                </a:solidFill>
                <a:latin typeface="Times New Roman" panose="02020603050405020304" pitchFamily="18" charset="0"/>
                <a:cs typeface="Times New Roman" panose="02020603050405020304" pitchFamily="18" charset="0"/>
              </a:rPr>
              <a:t>және</a:t>
            </a:r>
            <a:r>
              <a:rPr lang="ru-RU" sz="3600" dirty="0">
                <a:solidFill>
                  <a:schemeClr val="tx1"/>
                </a:solidFill>
                <a:latin typeface="Times New Roman" panose="02020603050405020304" pitchFamily="18" charset="0"/>
                <a:cs typeface="Times New Roman" panose="02020603050405020304" pitchFamily="18" charset="0"/>
              </a:rPr>
              <a:t> </a:t>
            </a:r>
            <a:r>
              <a:rPr lang="ru-RU" sz="3600" b="1" dirty="0">
                <a:solidFill>
                  <a:schemeClr val="tx1"/>
                </a:solidFill>
                <a:latin typeface="Times New Roman" panose="02020603050405020304" pitchFamily="18" charset="0"/>
                <a:cs typeface="Times New Roman" panose="02020603050405020304" pitchFamily="18" charset="0"/>
              </a:rPr>
              <a:t>инвестиция</a:t>
            </a:r>
            <a:r>
              <a:rPr lang="ru-RU" sz="3600" dirty="0">
                <a:solidFill>
                  <a:schemeClr val="tx1"/>
                </a:solidFill>
                <a:latin typeface="Times New Roman" panose="02020603050405020304" pitchFamily="18" charset="0"/>
                <a:cs typeface="Times New Roman" panose="02020603050405020304" pitchFamily="18" charset="0"/>
              </a:rPr>
              <a:t> </a:t>
            </a:r>
            <a:r>
              <a:rPr lang="ru-RU" sz="3600" dirty="0" err="1">
                <a:solidFill>
                  <a:schemeClr val="tx1"/>
                </a:solidFill>
                <a:latin typeface="Times New Roman" panose="02020603050405020304" pitchFamily="18" charset="0"/>
                <a:cs typeface="Times New Roman" panose="02020603050405020304" pitchFamily="18" charset="0"/>
              </a:rPr>
              <a:t>деңгейлерін</a:t>
            </a:r>
            <a:r>
              <a:rPr lang="ru-RU" sz="3600" dirty="0">
                <a:solidFill>
                  <a:schemeClr val="tx1"/>
                </a:solidFill>
                <a:latin typeface="Times New Roman" panose="02020603050405020304" pitchFamily="18" charset="0"/>
                <a:cs typeface="Times New Roman" panose="02020603050405020304" pitchFamily="18" charset="0"/>
              </a:rPr>
              <a:t> </a:t>
            </a:r>
            <a:r>
              <a:rPr lang="ru-RU" sz="3600" dirty="0" err="1">
                <a:solidFill>
                  <a:schemeClr val="tx1"/>
                </a:solidFill>
                <a:latin typeface="Times New Roman" panose="02020603050405020304" pitchFamily="18" charset="0"/>
                <a:cs typeface="Times New Roman" panose="02020603050405020304" pitchFamily="18" charset="0"/>
              </a:rPr>
              <a:t>қолда</a:t>
            </a:r>
            <a:r>
              <a:rPr lang="ru-RU" sz="3600" dirty="0">
                <a:solidFill>
                  <a:schemeClr val="tx1"/>
                </a:solidFill>
                <a:latin typeface="Times New Roman" panose="02020603050405020304" pitchFamily="18" charset="0"/>
                <a:cs typeface="Times New Roman" panose="02020603050405020304" pitchFamily="18" charset="0"/>
              </a:rPr>
              <a:t> бар </a:t>
            </a:r>
            <a:r>
              <a:rPr lang="ru-RU" sz="3600" dirty="0" err="1">
                <a:solidFill>
                  <a:schemeClr val="tx1"/>
                </a:solidFill>
                <a:latin typeface="Times New Roman" panose="02020603050405020304" pitchFamily="18" charset="0"/>
                <a:cs typeface="Times New Roman" panose="02020603050405020304" pitchFamily="18" charset="0"/>
              </a:rPr>
              <a:t>табыс</a:t>
            </a:r>
            <a:r>
              <a:rPr lang="ru-RU" sz="3600" dirty="0">
                <a:solidFill>
                  <a:schemeClr val="tx1"/>
                </a:solidFill>
                <a:latin typeface="Times New Roman" panose="02020603050405020304" pitchFamily="18" charset="0"/>
                <a:cs typeface="Times New Roman" panose="02020603050405020304" pitchFamily="18" charset="0"/>
              </a:rPr>
              <a:t> пен </a:t>
            </a:r>
            <a:r>
              <a:rPr lang="ru-RU" sz="3600" dirty="0" err="1">
                <a:solidFill>
                  <a:schemeClr val="tx1"/>
                </a:solidFill>
                <a:latin typeface="Times New Roman" panose="02020603050405020304" pitchFamily="18" charset="0"/>
                <a:cs typeface="Times New Roman" panose="02020603050405020304" pitchFamily="18" charset="0"/>
              </a:rPr>
              <a:t>пайыз</a:t>
            </a:r>
            <a:r>
              <a:rPr lang="ru-RU" sz="3600" dirty="0">
                <a:solidFill>
                  <a:schemeClr val="tx1"/>
                </a:solidFill>
                <a:latin typeface="Times New Roman" panose="02020603050405020304" pitchFamily="18" charset="0"/>
                <a:cs typeface="Times New Roman" panose="02020603050405020304" pitchFamily="18" charset="0"/>
              </a:rPr>
              <a:t> </a:t>
            </a:r>
            <a:r>
              <a:rPr lang="ru-RU" sz="3600" dirty="0" err="1">
                <a:solidFill>
                  <a:schemeClr val="tx1"/>
                </a:solidFill>
                <a:latin typeface="Times New Roman" panose="02020603050405020304" pitchFamily="18" charset="0"/>
                <a:cs typeface="Times New Roman" panose="02020603050405020304" pitchFamily="18" charset="0"/>
              </a:rPr>
              <a:t>мөлшерлемесі</a:t>
            </a:r>
            <a:r>
              <a:rPr lang="ru-RU" sz="3600" dirty="0">
                <a:solidFill>
                  <a:schemeClr val="tx1"/>
                </a:solidFill>
                <a:latin typeface="Times New Roman" panose="02020603050405020304" pitchFamily="18" charset="0"/>
                <a:cs typeface="Times New Roman" panose="02020603050405020304" pitchFamily="18" charset="0"/>
              </a:rPr>
              <a:t> </a:t>
            </a:r>
            <a:r>
              <a:rPr lang="ru-RU" sz="3600" dirty="0" err="1">
                <a:solidFill>
                  <a:schemeClr val="tx1"/>
                </a:solidFill>
                <a:latin typeface="Times New Roman" panose="02020603050405020304" pitchFamily="18" charset="0"/>
                <a:cs typeface="Times New Roman" panose="02020603050405020304" pitchFamily="18" charset="0"/>
              </a:rPr>
              <a:t>көрсеткіштері</a:t>
            </a:r>
            <a:r>
              <a:rPr lang="ru-RU" sz="3600" dirty="0">
                <a:solidFill>
                  <a:schemeClr val="tx1"/>
                </a:solidFill>
                <a:latin typeface="Times New Roman" panose="02020603050405020304" pitchFamily="18" charset="0"/>
                <a:cs typeface="Times New Roman" panose="02020603050405020304" pitchFamily="18" charset="0"/>
              </a:rPr>
              <a:t> </a:t>
            </a:r>
            <a:r>
              <a:rPr lang="ru-RU" sz="3600" dirty="0" err="1">
                <a:solidFill>
                  <a:schemeClr val="tx1"/>
                </a:solidFill>
                <a:latin typeface="Times New Roman" panose="02020603050405020304" pitchFamily="18" charset="0"/>
                <a:cs typeface="Times New Roman" panose="02020603050405020304" pitchFamily="18" charset="0"/>
              </a:rPr>
              <a:t>анықтайды</a:t>
            </a:r>
            <a:r>
              <a:rPr lang="ru-RU" sz="3600" dirty="0">
                <a:solidFill>
                  <a:schemeClr val="tx1"/>
                </a:solidFill>
                <a:latin typeface="Times New Roman" panose="02020603050405020304" pitchFamily="18" charset="0"/>
                <a:cs typeface="Times New Roman" panose="02020603050405020304" pitchFamily="18" charset="0"/>
              </a:rPr>
              <a:t>.</a:t>
            </a:r>
          </a:p>
        </p:txBody>
      </p:sp>
      <p:pic>
        <p:nvPicPr>
          <p:cNvPr id="6" name="Рисунок 5"/>
          <p:cNvPicPr>
            <a:picLocks noChangeAspect="1"/>
          </p:cNvPicPr>
          <p:nvPr/>
        </p:nvPicPr>
        <p:blipFill>
          <a:blip r:embed="rId2"/>
          <a:stretch>
            <a:fillRect/>
          </a:stretch>
        </p:blipFill>
        <p:spPr>
          <a:xfrm>
            <a:off x="2456598" y="2094859"/>
            <a:ext cx="8401902" cy="4486916"/>
          </a:xfrm>
          <a:prstGeom prst="rect">
            <a:avLst/>
          </a:prstGeom>
        </p:spPr>
      </p:pic>
    </p:spTree>
    <p:extLst>
      <p:ext uri="{BB962C8B-B14F-4D97-AF65-F5344CB8AC3E}">
        <p14:creationId xmlns:p14="http://schemas.microsoft.com/office/powerpoint/2010/main" val="818372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251881" y="163773"/>
            <a:ext cx="9252731" cy="5739889"/>
          </a:xfrm>
        </p:spPr>
        <p:txBody>
          <a:bodyPr>
            <a:normAutofit/>
          </a:bodyPr>
          <a:lstStyle/>
          <a:p>
            <a:r>
              <a:rPr lang="ru-RU" sz="2400" dirty="0">
                <a:solidFill>
                  <a:schemeClr val="tx1"/>
                </a:solidFill>
                <a:latin typeface="Times New Roman" panose="02020603050405020304" pitchFamily="18" charset="0"/>
                <a:cs typeface="Times New Roman" panose="02020603050405020304" pitchFamily="18" charset="0"/>
              </a:rPr>
              <a:t>1. </a:t>
            </a:r>
            <a:r>
              <a:rPr lang="ru-RU" sz="2400" dirty="0" err="1">
                <a:solidFill>
                  <a:schemeClr val="tx1"/>
                </a:solidFill>
                <a:latin typeface="Times New Roman" panose="02020603050405020304" pitchFamily="18" charset="0"/>
                <a:cs typeface="Times New Roman" panose="02020603050405020304" pitchFamily="18" charset="0"/>
              </a:rPr>
              <a:t>Тұтынуға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шекті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бейімділік</a:t>
            </a:r>
            <a:r>
              <a:rPr lang="ru-RU" sz="2400" dirty="0">
                <a:solidFill>
                  <a:schemeClr val="tx1"/>
                </a:solidFill>
                <a:latin typeface="Times New Roman" panose="02020603050405020304" pitchFamily="18" charset="0"/>
                <a:cs typeface="Times New Roman" panose="02020603050405020304" pitchFamily="18" charset="0"/>
              </a:rPr>
              <a:t> (МРС) – </a:t>
            </a:r>
            <a:r>
              <a:rPr lang="ru-RU" sz="2400" dirty="0" err="1">
                <a:solidFill>
                  <a:schemeClr val="tx1"/>
                </a:solidFill>
                <a:latin typeface="Times New Roman" panose="02020603050405020304" pitchFamily="18" charset="0"/>
                <a:cs typeface="Times New Roman" panose="02020603050405020304" pitchFamily="18" charset="0"/>
              </a:rPr>
              <a:t>қолда</a:t>
            </a:r>
            <a:r>
              <a:rPr lang="ru-RU" sz="2400" dirty="0">
                <a:solidFill>
                  <a:schemeClr val="tx1"/>
                </a:solidFill>
                <a:latin typeface="Times New Roman" panose="02020603050405020304" pitchFamily="18" charset="0"/>
                <a:cs typeface="Times New Roman" panose="02020603050405020304" pitchFamily="18" charset="0"/>
              </a:rPr>
              <a:t> бар </a:t>
            </a:r>
            <a:r>
              <a:rPr lang="ru-RU" sz="2400" dirty="0" err="1">
                <a:solidFill>
                  <a:schemeClr val="tx1"/>
                </a:solidFill>
                <a:latin typeface="Times New Roman" panose="02020603050405020304" pitchFamily="18" charset="0"/>
                <a:cs typeface="Times New Roman" panose="02020603050405020304" pitchFamily="18" charset="0"/>
              </a:rPr>
              <a:t>табыстың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өзгеруіне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байланысты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тұтынудың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салыстырмалы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түрде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өзгеруі</a:t>
            </a:r>
            <a:r>
              <a:rPr lang="ru-RU" sz="2400" dirty="0">
                <a:solidFill>
                  <a:schemeClr val="tx1"/>
                </a:solidFill>
                <a:latin typeface="Times New Roman" panose="02020603050405020304" pitchFamily="18" charset="0"/>
                <a:cs typeface="Times New Roman" panose="02020603050405020304" pitchFamily="18" charset="0"/>
              </a:rPr>
              <a:t>:</a:t>
            </a:r>
          </a:p>
          <a:p>
            <a:r>
              <a:rPr lang="ru-RU" sz="2400" dirty="0" smtClean="0">
                <a:solidFill>
                  <a:schemeClr val="tx1"/>
                </a:solidFill>
                <a:latin typeface="Times New Roman" panose="02020603050405020304" pitchFamily="18" charset="0"/>
                <a:cs typeface="Times New Roman" panose="02020603050405020304" pitchFamily="18" charset="0"/>
              </a:rPr>
              <a:t>                                           МРС </a:t>
            </a:r>
            <a:r>
              <a:rPr lang="ru-RU" sz="2400" dirty="0">
                <a:solidFill>
                  <a:schemeClr val="tx1"/>
                </a:solidFill>
                <a:latin typeface="Times New Roman" panose="02020603050405020304" pitchFamily="18" charset="0"/>
                <a:cs typeface="Times New Roman" panose="02020603050405020304" pitchFamily="18" charset="0"/>
              </a:rPr>
              <a:t>= </a:t>
            </a:r>
            <a:r>
              <a:rPr lang="el-GR" sz="2400" dirty="0">
                <a:solidFill>
                  <a:schemeClr val="tx1"/>
                </a:solidFill>
                <a:latin typeface="Times New Roman" panose="02020603050405020304" pitchFamily="18" charset="0"/>
                <a:cs typeface="Times New Roman" panose="02020603050405020304" pitchFamily="18" charset="0"/>
              </a:rPr>
              <a:t>Δ</a:t>
            </a:r>
            <a:r>
              <a:rPr lang="ru-RU" sz="2400" dirty="0">
                <a:solidFill>
                  <a:schemeClr val="tx1"/>
                </a:solidFill>
                <a:latin typeface="Times New Roman" panose="02020603050405020304" pitchFamily="18" charset="0"/>
                <a:cs typeface="Times New Roman" panose="02020603050405020304" pitchFamily="18" charset="0"/>
              </a:rPr>
              <a:t>С / </a:t>
            </a:r>
            <a:r>
              <a:rPr lang="el-GR" sz="2400" dirty="0">
                <a:solidFill>
                  <a:schemeClr val="tx1"/>
                </a:solidFill>
                <a:latin typeface="Times New Roman" panose="02020603050405020304" pitchFamily="18" charset="0"/>
                <a:cs typeface="Times New Roman" panose="02020603050405020304" pitchFamily="18" charset="0"/>
              </a:rPr>
              <a:t>Δ</a:t>
            </a:r>
            <a:r>
              <a:rPr lang="en-US" sz="2400" dirty="0">
                <a:solidFill>
                  <a:schemeClr val="tx1"/>
                </a:solidFill>
                <a:latin typeface="Times New Roman" panose="02020603050405020304" pitchFamily="18" charset="0"/>
                <a:cs typeface="Times New Roman" panose="02020603050405020304" pitchFamily="18" charset="0"/>
              </a:rPr>
              <a:t>Yd.</a:t>
            </a:r>
          </a:p>
          <a:p>
            <a:r>
              <a:rPr lang="en-US" sz="2400" dirty="0">
                <a:solidFill>
                  <a:schemeClr val="tx1"/>
                </a:solidFill>
                <a:latin typeface="Times New Roman" panose="02020603050405020304" pitchFamily="18" charset="0"/>
                <a:cs typeface="Times New Roman" panose="02020603050405020304" pitchFamily="18" charset="0"/>
              </a:rPr>
              <a:t>2. </a:t>
            </a:r>
            <a:r>
              <a:rPr lang="ru-RU" sz="2400" dirty="0" err="1">
                <a:solidFill>
                  <a:schemeClr val="tx1"/>
                </a:solidFill>
                <a:latin typeface="Times New Roman" panose="02020603050405020304" pitchFamily="18" charset="0"/>
                <a:cs typeface="Times New Roman" panose="02020603050405020304" pitchFamily="18" charset="0"/>
              </a:rPr>
              <a:t>Жинақтауға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шекті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бейімділік</a:t>
            </a:r>
            <a:r>
              <a:rPr lang="ru-RU" sz="2400" dirty="0">
                <a:solidFill>
                  <a:schemeClr val="tx1"/>
                </a:solidFill>
                <a:latin typeface="Times New Roman" panose="02020603050405020304" pitchFamily="18" charset="0"/>
                <a:cs typeface="Times New Roman" panose="02020603050405020304" pitchFamily="18" charset="0"/>
              </a:rPr>
              <a:t> (МР</a:t>
            </a:r>
            <a:r>
              <a:rPr lang="en-US" sz="2400" dirty="0">
                <a:solidFill>
                  <a:schemeClr val="tx1"/>
                </a:solidFill>
                <a:latin typeface="Times New Roman" panose="02020603050405020304" pitchFamily="18" charset="0"/>
                <a:cs typeface="Times New Roman" panose="02020603050405020304" pitchFamily="18" charset="0"/>
              </a:rPr>
              <a:t>S) – </a:t>
            </a:r>
            <a:r>
              <a:rPr lang="ru-RU" sz="2400" dirty="0" err="1">
                <a:solidFill>
                  <a:schemeClr val="tx1"/>
                </a:solidFill>
                <a:latin typeface="Times New Roman" panose="02020603050405020304" pitchFamily="18" charset="0"/>
                <a:cs typeface="Times New Roman" panose="02020603050405020304" pitchFamily="18" charset="0"/>
              </a:rPr>
              <a:t>қолда</a:t>
            </a:r>
            <a:r>
              <a:rPr lang="ru-RU" sz="2400" dirty="0">
                <a:solidFill>
                  <a:schemeClr val="tx1"/>
                </a:solidFill>
                <a:latin typeface="Times New Roman" panose="02020603050405020304" pitchFamily="18" charset="0"/>
                <a:cs typeface="Times New Roman" panose="02020603050405020304" pitchFamily="18" charset="0"/>
              </a:rPr>
              <a:t> бар </a:t>
            </a:r>
            <a:r>
              <a:rPr lang="ru-RU" sz="2400" dirty="0" err="1">
                <a:solidFill>
                  <a:schemeClr val="tx1"/>
                </a:solidFill>
                <a:latin typeface="Times New Roman" panose="02020603050405020304" pitchFamily="18" charset="0"/>
                <a:cs typeface="Times New Roman" panose="02020603050405020304" pitchFamily="18" charset="0"/>
              </a:rPr>
              <a:t>табыстың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өзгеруіне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байланысты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жинақтаудың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салыстырмалы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түрде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өзгеруі</a:t>
            </a:r>
            <a:r>
              <a:rPr lang="ru-RU" sz="2400" dirty="0">
                <a:solidFill>
                  <a:schemeClr val="tx1"/>
                </a:solidFill>
                <a:latin typeface="Times New Roman" panose="02020603050405020304" pitchFamily="18" charset="0"/>
                <a:cs typeface="Times New Roman" panose="02020603050405020304" pitchFamily="18" charset="0"/>
              </a:rPr>
              <a:t>:</a:t>
            </a:r>
          </a:p>
          <a:p>
            <a:r>
              <a:rPr lang="ru-RU" sz="2400" dirty="0" smtClean="0">
                <a:solidFill>
                  <a:schemeClr val="tx1"/>
                </a:solidFill>
                <a:latin typeface="Times New Roman" panose="02020603050405020304" pitchFamily="18" charset="0"/>
                <a:cs typeface="Times New Roman" panose="02020603050405020304" pitchFamily="18" charset="0"/>
              </a:rPr>
              <a:t>                                           МР</a:t>
            </a:r>
            <a:r>
              <a:rPr lang="en-US" sz="2400" dirty="0">
                <a:solidFill>
                  <a:schemeClr val="tx1"/>
                </a:solidFill>
                <a:latin typeface="Times New Roman" panose="02020603050405020304" pitchFamily="18" charset="0"/>
                <a:cs typeface="Times New Roman" panose="02020603050405020304" pitchFamily="18" charset="0"/>
              </a:rPr>
              <a:t>S = </a:t>
            </a:r>
            <a:r>
              <a:rPr lang="el-GR" sz="2400" dirty="0">
                <a:solidFill>
                  <a:schemeClr val="tx1"/>
                </a:solidFill>
                <a:latin typeface="Times New Roman" panose="02020603050405020304" pitchFamily="18" charset="0"/>
                <a:cs typeface="Times New Roman" panose="02020603050405020304" pitchFamily="18" charset="0"/>
              </a:rPr>
              <a:t>Δ</a:t>
            </a:r>
            <a:r>
              <a:rPr lang="en-US" sz="2400" dirty="0">
                <a:solidFill>
                  <a:schemeClr val="tx1"/>
                </a:solidFill>
                <a:latin typeface="Times New Roman" panose="02020603050405020304" pitchFamily="18" charset="0"/>
                <a:cs typeface="Times New Roman" panose="02020603050405020304" pitchFamily="18" charset="0"/>
              </a:rPr>
              <a:t>S / </a:t>
            </a:r>
            <a:r>
              <a:rPr lang="el-GR" sz="2400" dirty="0">
                <a:solidFill>
                  <a:schemeClr val="tx1"/>
                </a:solidFill>
                <a:latin typeface="Times New Roman" panose="02020603050405020304" pitchFamily="18" charset="0"/>
                <a:cs typeface="Times New Roman" panose="02020603050405020304" pitchFamily="18" charset="0"/>
              </a:rPr>
              <a:t>Δ</a:t>
            </a:r>
            <a:r>
              <a:rPr lang="en-US" sz="2400" dirty="0">
                <a:solidFill>
                  <a:schemeClr val="tx1"/>
                </a:solidFill>
                <a:latin typeface="Times New Roman" panose="02020603050405020304" pitchFamily="18" charset="0"/>
                <a:cs typeface="Times New Roman" panose="02020603050405020304" pitchFamily="18" charset="0"/>
              </a:rPr>
              <a:t>Yd.</a:t>
            </a:r>
          </a:p>
          <a:p>
            <a:r>
              <a:rPr lang="en-US" sz="2400" dirty="0">
                <a:solidFill>
                  <a:schemeClr val="tx1"/>
                </a:solidFill>
                <a:latin typeface="Times New Roman" panose="02020603050405020304" pitchFamily="18" charset="0"/>
                <a:cs typeface="Times New Roman" panose="02020603050405020304" pitchFamily="18" charset="0"/>
              </a:rPr>
              <a:t>3. </a:t>
            </a:r>
            <a:r>
              <a:rPr lang="ru-RU" sz="2400" dirty="0" err="1">
                <a:solidFill>
                  <a:schemeClr val="tx1"/>
                </a:solidFill>
                <a:latin typeface="Times New Roman" panose="02020603050405020304" pitchFamily="18" charset="0"/>
                <a:cs typeface="Times New Roman" panose="02020603050405020304" pitchFamily="18" charset="0"/>
              </a:rPr>
              <a:t>Тұтынуға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орташа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бейімділік</a:t>
            </a:r>
            <a:r>
              <a:rPr lang="ru-RU" sz="2400" dirty="0">
                <a:solidFill>
                  <a:schemeClr val="tx1"/>
                </a:solidFill>
                <a:latin typeface="Times New Roman" panose="02020603050405020304" pitchFamily="18" charset="0"/>
                <a:cs typeface="Times New Roman" panose="02020603050405020304" pitchFamily="18" charset="0"/>
              </a:rPr>
              <a:t> (АРС) – </a:t>
            </a:r>
            <a:r>
              <a:rPr lang="ru-RU" sz="2400" dirty="0" err="1">
                <a:solidFill>
                  <a:schemeClr val="tx1"/>
                </a:solidFill>
                <a:latin typeface="Times New Roman" panose="02020603050405020304" pitchFamily="18" charset="0"/>
                <a:cs typeface="Times New Roman" panose="02020603050405020304" pitchFamily="18" charset="0"/>
              </a:rPr>
              <a:t>қолда</a:t>
            </a:r>
            <a:r>
              <a:rPr lang="ru-RU" sz="2400" dirty="0">
                <a:solidFill>
                  <a:schemeClr val="tx1"/>
                </a:solidFill>
                <a:latin typeface="Times New Roman" panose="02020603050405020304" pitchFamily="18" charset="0"/>
                <a:cs typeface="Times New Roman" panose="02020603050405020304" pitchFamily="18" charset="0"/>
              </a:rPr>
              <a:t> бар </a:t>
            </a:r>
            <a:r>
              <a:rPr lang="ru-RU" sz="2400" dirty="0" err="1">
                <a:solidFill>
                  <a:schemeClr val="tx1"/>
                </a:solidFill>
                <a:latin typeface="Times New Roman" panose="02020603050405020304" pitchFamily="18" charset="0"/>
                <a:cs typeface="Times New Roman" panose="02020603050405020304" pitchFamily="18" charset="0"/>
              </a:rPr>
              <a:t>табыстың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тауарлар</a:t>
            </a:r>
            <a:r>
              <a:rPr lang="ru-RU" sz="2400" dirty="0">
                <a:solidFill>
                  <a:schemeClr val="tx1"/>
                </a:solidFill>
                <a:latin typeface="Times New Roman" panose="02020603050405020304" pitchFamily="18" charset="0"/>
                <a:cs typeface="Times New Roman" panose="02020603050405020304" pitchFamily="18" charset="0"/>
              </a:rPr>
              <a:t> мен </a:t>
            </a:r>
            <a:r>
              <a:rPr lang="ru-RU" sz="2400" dirty="0" err="1">
                <a:solidFill>
                  <a:schemeClr val="tx1"/>
                </a:solidFill>
                <a:latin typeface="Times New Roman" panose="02020603050405020304" pitchFamily="18" charset="0"/>
                <a:cs typeface="Times New Roman" panose="02020603050405020304" pitchFamily="18" charset="0"/>
              </a:rPr>
              <a:t>қызметтерді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сатып</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алуға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жұмсалатын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бөлігі</a:t>
            </a:r>
            <a:r>
              <a:rPr lang="ru-RU" sz="2400" dirty="0" smtClean="0">
                <a:solidFill>
                  <a:schemeClr val="tx1"/>
                </a:solidFill>
                <a:latin typeface="Times New Roman" panose="02020603050405020304" pitchFamily="18" charset="0"/>
                <a:cs typeface="Times New Roman" panose="02020603050405020304" pitchFamily="18" charset="0"/>
              </a:rPr>
              <a:t>:</a:t>
            </a:r>
          </a:p>
          <a:p>
            <a:r>
              <a:rPr lang="ru-RU" sz="2400" dirty="0" smtClean="0">
                <a:solidFill>
                  <a:schemeClr val="tx1"/>
                </a:solidFill>
                <a:latin typeface="Times New Roman" panose="02020603050405020304" pitchFamily="18" charset="0"/>
                <a:cs typeface="Times New Roman" panose="02020603050405020304" pitchFamily="18" charset="0"/>
              </a:rPr>
              <a:t>                                            АРС </a:t>
            </a:r>
            <a:r>
              <a:rPr lang="ru-RU" sz="2400" dirty="0">
                <a:solidFill>
                  <a:schemeClr val="tx1"/>
                </a:solidFill>
                <a:latin typeface="Times New Roman" panose="02020603050405020304" pitchFamily="18" charset="0"/>
                <a:cs typeface="Times New Roman" panose="02020603050405020304" pitchFamily="18" charset="0"/>
              </a:rPr>
              <a:t>= С / </a:t>
            </a:r>
            <a:r>
              <a:rPr lang="en-US" sz="2400" dirty="0">
                <a:solidFill>
                  <a:schemeClr val="tx1"/>
                </a:solidFill>
                <a:latin typeface="Times New Roman" panose="02020603050405020304" pitchFamily="18" charset="0"/>
                <a:cs typeface="Times New Roman" panose="02020603050405020304" pitchFamily="18" charset="0"/>
              </a:rPr>
              <a:t>Yd.</a:t>
            </a:r>
          </a:p>
          <a:p>
            <a:r>
              <a:rPr lang="en-US" sz="2400" dirty="0">
                <a:solidFill>
                  <a:schemeClr val="tx1"/>
                </a:solidFill>
                <a:latin typeface="Times New Roman" panose="02020603050405020304" pitchFamily="18" charset="0"/>
                <a:cs typeface="Times New Roman" panose="02020603050405020304" pitchFamily="18" charset="0"/>
              </a:rPr>
              <a:t>4. </a:t>
            </a:r>
            <a:r>
              <a:rPr lang="ru-RU" sz="2400" dirty="0" err="1">
                <a:solidFill>
                  <a:schemeClr val="tx1"/>
                </a:solidFill>
                <a:latin typeface="Times New Roman" panose="02020603050405020304" pitchFamily="18" charset="0"/>
                <a:cs typeface="Times New Roman" panose="02020603050405020304" pitchFamily="18" charset="0"/>
              </a:rPr>
              <a:t>Жинақтауға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орташа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бейімділік</a:t>
            </a:r>
            <a:r>
              <a:rPr lang="ru-RU" sz="2400" dirty="0">
                <a:solidFill>
                  <a:schemeClr val="tx1"/>
                </a:solidFill>
                <a:latin typeface="Times New Roman" panose="02020603050405020304" pitchFamily="18" charset="0"/>
                <a:cs typeface="Times New Roman" panose="02020603050405020304" pitchFamily="18" charset="0"/>
              </a:rPr>
              <a:t> (АР</a:t>
            </a:r>
            <a:r>
              <a:rPr lang="en-US" sz="2400" dirty="0">
                <a:solidFill>
                  <a:schemeClr val="tx1"/>
                </a:solidFill>
                <a:latin typeface="Times New Roman" panose="02020603050405020304" pitchFamily="18" charset="0"/>
                <a:cs typeface="Times New Roman" panose="02020603050405020304" pitchFamily="18" charset="0"/>
              </a:rPr>
              <a:t>S) – </a:t>
            </a:r>
            <a:r>
              <a:rPr lang="ru-RU" sz="2400" dirty="0" err="1">
                <a:solidFill>
                  <a:schemeClr val="tx1"/>
                </a:solidFill>
                <a:latin typeface="Times New Roman" panose="02020603050405020304" pitchFamily="18" charset="0"/>
                <a:cs typeface="Times New Roman" panose="02020603050405020304" pitchFamily="18" charset="0"/>
              </a:rPr>
              <a:t>қолда</a:t>
            </a:r>
            <a:r>
              <a:rPr lang="ru-RU" sz="2400" dirty="0">
                <a:solidFill>
                  <a:schemeClr val="tx1"/>
                </a:solidFill>
                <a:latin typeface="Times New Roman" panose="02020603050405020304" pitchFamily="18" charset="0"/>
                <a:cs typeface="Times New Roman" panose="02020603050405020304" pitchFamily="18" charset="0"/>
              </a:rPr>
              <a:t> бар </a:t>
            </a:r>
            <a:r>
              <a:rPr lang="ru-RU" sz="2400" dirty="0" err="1">
                <a:solidFill>
                  <a:schemeClr val="tx1"/>
                </a:solidFill>
                <a:latin typeface="Times New Roman" panose="02020603050405020304" pitchFamily="18" charset="0"/>
                <a:cs typeface="Times New Roman" panose="02020603050405020304" pitchFamily="18" charset="0"/>
              </a:rPr>
              <a:t>табыстың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тұтынудан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қалған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бір</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бөлігі</a:t>
            </a:r>
            <a:r>
              <a:rPr lang="ru-RU" sz="2400" dirty="0">
                <a:solidFill>
                  <a:schemeClr val="tx1"/>
                </a:solidFill>
                <a:latin typeface="Times New Roman" panose="02020603050405020304" pitchFamily="18" charset="0"/>
                <a:cs typeface="Times New Roman" panose="02020603050405020304" pitchFamily="18" charset="0"/>
              </a:rPr>
              <a:t>:</a:t>
            </a:r>
          </a:p>
          <a:p>
            <a:r>
              <a:rPr lang="ru-RU" sz="2400" dirty="0" smtClean="0">
                <a:solidFill>
                  <a:schemeClr val="tx1"/>
                </a:solidFill>
                <a:latin typeface="Times New Roman" panose="02020603050405020304" pitchFamily="18" charset="0"/>
                <a:cs typeface="Times New Roman" panose="02020603050405020304" pitchFamily="18" charset="0"/>
              </a:rPr>
              <a:t>                                               АР</a:t>
            </a:r>
            <a:r>
              <a:rPr lang="en-US" sz="2400" dirty="0">
                <a:solidFill>
                  <a:schemeClr val="tx1"/>
                </a:solidFill>
                <a:latin typeface="Times New Roman" panose="02020603050405020304" pitchFamily="18" charset="0"/>
                <a:cs typeface="Times New Roman" panose="02020603050405020304" pitchFamily="18" charset="0"/>
              </a:rPr>
              <a:t>S = S / Yd.</a:t>
            </a: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7169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92573" y="395786"/>
            <a:ext cx="9867331" cy="5663820"/>
          </a:xfrm>
        </p:spPr>
        <p:txBody>
          <a:bodyPr>
            <a:noAutofit/>
          </a:bodyPr>
          <a:lstStyle/>
          <a:p>
            <a:r>
              <a:rPr lang="ru-RU" sz="2800" b="1" dirty="0" err="1">
                <a:solidFill>
                  <a:schemeClr val="tx1"/>
                </a:solidFill>
                <a:latin typeface="Times New Roman" panose="02020603050405020304" pitchFamily="18" charset="0"/>
                <a:cs typeface="Times New Roman" panose="02020603050405020304" pitchFamily="18" charset="0"/>
              </a:rPr>
              <a:t>Тұтыну</a:t>
            </a:r>
            <a:r>
              <a:rPr lang="ru-RU" sz="2800" dirty="0">
                <a:solidFill>
                  <a:schemeClr val="tx1"/>
                </a:solidFill>
                <a:latin typeface="Times New Roman" panose="02020603050405020304" pitchFamily="18" charset="0"/>
                <a:cs typeface="Times New Roman" panose="02020603050405020304" pitchFamily="18" charset="0"/>
              </a:rPr>
              <a:t> – </a:t>
            </a:r>
            <a:r>
              <a:rPr lang="ru-RU" sz="2800" dirty="0" err="1">
                <a:solidFill>
                  <a:schemeClr val="tx1"/>
                </a:solidFill>
                <a:latin typeface="Times New Roman" panose="02020603050405020304" pitchFamily="18" charset="0"/>
                <a:cs typeface="Times New Roman" panose="02020603050405020304" pitchFamily="18" charset="0"/>
              </a:rPr>
              <a:t>қолда</a:t>
            </a:r>
            <a:r>
              <a:rPr lang="ru-RU" sz="2800" dirty="0">
                <a:solidFill>
                  <a:schemeClr val="tx1"/>
                </a:solidFill>
                <a:latin typeface="Times New Roman" panose="02020603050405020304" pitchFamily="18" charset="0"/>
                <a:cs typeface="Times New Roman" panose="02020603050405020304" pitchFamily="18" charset="0"/>
              </a:rPr>
              <a:t> бар </a:t>
            </a:r>
            <a:r>
              <a:rPr lang="ru-RU" sz="2800" dirty="0" err="1">
                <a:solidFill>
                  <a:schemeClr val="tx1"/>
                </a:solidFill>
                <a:latin typeface="Times New Roman" panose="02020603050405020304" pitchFamily="18" charset="0"/>
                <a:cs typeface="Times New Roman" panose="02020603050405020304" pitchFamily="18" charset="0"/>
              </a:rPr>
              <a:t>табысқа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байланысты</a:t>
            </a:r>
            <a:r>
              <a:rPr lang="ru-RU" sz="2800" dirty="0">
                <a:solidFill>
                  <a:schemeClr val="tx1"/>
                </a:solidFill>
                <a:latin typeface="Times New Roman" panose="02020603050405020304" pitchFamily="18" charset="0"/>
                <a:cs typeface="Times New Roman" panose="02020603050405020304" pitchFamily="18" charset="0"/>
              </a:rPr>
              <a:t> ел </a:t>
            </a:r>
            <a:r>
              <a:rPr lang="ru-RU" sz="2800" dirty="0" err="1">
                <a:solidFill>
                  <a:schemeClr val="tx1"/>
                </a:solidFill>
                <a:latin typeface="Times New Roman" panose="02020603050405020304" pitchFamily="18" charset="0"/>
                <a:cs typeface="Times New Roman" panose="02020603050405020304" pitchFamily="18" charset="0"/>
              </a:rPr>
              <a:t>азаматтарының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ағымдық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қажеттіліктерін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қанағаттандыруға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жұмсайтын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тауарлары</a:t>
            </a:r>
            <a:r>
              <a:rPr lang="ru-RU" sz="2800" dirty="0">
                <a:solidFill>
                  <a:schemeClr val="tx1"/>
                </a:solidFill>
                <a:latin typeface="Times New Roman" panose="02020603050405020304" pitchFamily="18" charset="0"/>
                <a:cs typeface="Times New Roman" panose="02020603050405020304" pitchFamily="18" charset="0"/>
              </a:rPr>
              <a:t> мен </a:t>
            </a:r>
            <a:r>
              <a:rPr lang="ru-RU" sz="2800" dirty="0" err="1">
                <a:solidFill>
                  <a:schemeClr val="tx1"/>
                </a:solidFill>
                <a:latin typeface="Times New Roman" panose="02020603050405020304" pitchFamily="18" charset="0"/>
                <a:cs typeface="Times New Roman" panose="02020603050405020304" pitchFamily="18" charset="0"/>
              </a:rPr>
              <a:t>қызметтерінің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жиынтық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құны</a:t>
            </a:r>
            <a:r>
              <a:rPr lang="ru-RU" sz="2800" dirty="0" smtClean="0">
                <a:solidFill>
                  <a:schemeClr val="tx1"/>
                </a:solidFill>
                <a:latin typeface="Times New Roman" panose="02020603050405020304" pitchFamily="18" charset="0"/>
                <a:cs typeface="Times New Roman" panose="02020603050405020304" pitchFamily="18" charset="0"/>
              </a:rPr>
              <a:t>.</a:t>
            </a:r>
            <a:br>
              <a:rPr lang="ru-RU" sz="2800" dirty="0" smtClean="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
            </a:r>
            <a:br>
              <a:rPr lang="ru-RU" sz="2800" dirty="0">
                <a:solidFill>
                  <a:schemeClr val="tx1"/>
                </a:solidFill>
                <a:latin typeface="Times New Roman" panose="02020603050405020304" pitchFamily="18" charset="0"/>
                <a:cs typeface="Times New Roman" panose="02020603050405020304" pitchFamily="18" charset="0"/>
              </a:rPr>
            </a:br>
            <a:r>
              <a:rPr lang="ru-RU" sz="2800" b="1" dirty="0" err="1">
                <a:solidFill>
                  <a:schemeClr val="tx1"/>
                </a:solidFill>
                <a:latin typeface="Times New Roman" panose="02020603050405020304" pitchFamily="18" charset="0"/>
                <a:cs typeface="Times New Roman" panose="02020603050405020304" pitchFamily="18" charset="0"/>
              </a:rPr>
              <a:t>Жинақтау</a:t>
            </a:r>
            <a:r>
              <a:rPr lang="ru-RU" sz="2800" b="1" dirty="0">
                <a:solidFill>
                  <a:schemeClr val="tx1"/>
                </a:solidFill>
                <a:latin typeface="Times New Roman" panose="02020603050405020304" pitchFamily="18" charset="0"/>
                <a:cs typeface="Times New Roman" panose="02020603050405020304" pitchFamily="18" charset="0"/>
              </a:rPr>
              <a:t> </a:t>
            </a:r>
            <a:r>
              <a:rPr lang="ru-RU" sz="2800" dirty="0">
                <a:solidFill>
                  <a:schemeClr val="tx1"/>
                </a:solidFill>
                <a:latin typeface="Times New Roman" panose="02020603050405020304" pitchFamily="18" charset="0"/>
                <a:cs typeface="Times New Roman" panose="02020603050405020304" pitchFamily="18" charset="0"/>
              </a:rPr>
              <a:t>– ел </a:t>
            </a:r>
            <a:r>
              <a:rPr lang="ru-RU" sz="2800" dirty="0" err="1">
                <a:solidFill>
                  <a:schemeClr val="tx1"/>
                </a:solidFill>
                <a:latin typeface="Times New Roman" panose="02020603050405020304" pitchFamily="18" charset="0"/>
                <a:cs typeface="Times New Roman" panose="02020603050405020304" pitchFamily="18" charset="0"/>
              </a:rPr>
              <a:t>азаматтарының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ағымдық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қажеттіліктерін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қанағаттандырып</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болғаннан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кейінгі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қалған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қолда</a:t>
            </a:r>
            <a:r>
              <a:rPr lang="ru-RU" sz="2800" dirty="0">
                <a:solidFill>
                  <a:schemeClr val="tx1"/>
                </a:solidFill>
                <a:latin typeface="Times New Roman" panose="02020603050405020304" pitchFamily="18" charset="0"/>
                <a:cs typeface="Times New Roman" panose="02020603050405020304" pitchFamily="18" charset="0"/>
              </a:rPr>
              <a:t> бар </a:t>
            </a:r>
            <a:r>
              <a:rPr lang="ru-RU" sz="2800" dirty="0" err="1">
                <a:solidFill>
                  <a:schemeClr val="tx1"/>
                </a:solidFill>
                <a:latin typeface="Times New Roman" panose="02020603050405020304" pitchFamily="18" charset="0"/>
                <a:cs typeface="Times New Roman" panose="02020603050405020304" pitchFamily="18" charset="0"/>
              </a:rPr>
              <a:t>табыстың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тұтынылмайтын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бөлігі</a:t>
            </a:r>
            <a:r>
              <a:rPr lang="ru-RU" sz="2800" dirty="0" smtClean="0">
                <a:solidFill>
                  <a:schemeClr val="tx1"/>
                </a:solidFill>
                <a:latin typeface="Times New Roman" panose="02020603050405020304" pitchFamily="18" charset="0"/>
                <a:cs typeface="Times New Roman" panose="02020603050405020304" pitchFamily="18" charset="0"/>
              </a:rPr>
              <a:t>.</a:t>
            </a:r>
            <a:br>
              <a:rPr lang="ru-RU" sz="2800" dirty="0" smtClean="0">
                <a:solidFill>
                  <a:schemeClr val="tx1"/>
                </a:solidFill>
                <a:latin typeface="Times New Roman" panose="02020603050405020304" pitchFamily="18" charset="0"/>
                <a:cs typeface="Times New Roman" panose="02020603050405020304" pitchFamily="18" charset="0"/>
              </a:rPr>
            </a:br>
            <a:r>
              <a:rPr lang="ru-RU" sz="2800" dirty="0">
                <a:solidFill>
                  <a:schemeClr val="tx1"/>
                </a:solidFill>
                <a:latin typeface="Times New Roman" panose="02020603050405020304" pitchFamily="18" charset="0"/>
                <a:cs typeface="Times New Roman" panose="02020603050405020304" pitchFamily="18" charset="0"/>
              </a:rPr>
              <a:t/>
            </a:r>
            <a:br>
              <a:rPr lang="ru-RU" sz="2800" dirty="0">
                <a:solidFill>
                  <a:schemeClr val="tx1"/>
                </a:solidFill>
                <a:latin typeface="Times New Roman" panose="02020603050405020304" pitchFamily="18" charset="0"/>
                <a:cs typeface="Times New Roman" panose="02020603050405020304" pitchFamily="18" charset="0"/>
              </a:rPr>
            </a:br>
            <a:r>
              <a:rPr lang="ru-RU" sz="2800" b="1" dirty="0" err="1">
                <a:solidFill>
                  <a:schemeClr val="tx1"/>
                </a:solidFill>
                <a:latin typeface="Times New Roman" panose="02020603050405020304" pitchFamily="18" charset="0"/>
                <a:cs typeface="Times New Roman" panose="02020603050405020304" pitchFamily="18" charset="0"/>
              </a:rPr>
              <a:t>Инвестициялар</a:t>
            </a:r>
            <a:r>
              <a:rPr lang="ru-RU" sz="2800" dirty="0">
                <a:solidFill>
                  <a:schemeClr val="tx1"/>
                </a:solidFill>
                <a:latin typeface="Times New Roman" panose="02020603050405020304" pitchFamily="18" charset="0"/>
                <a:cs typeface="Times New Roman" panose="02020603050405020304" pitchFamily="18" charset="0"/>
              </a:rPr>
              <a:t> – </a:t>
            </a:r>
            <a:r>
              <a:rPr lang="ru-RU" sz="2800" dirty="0" err="1">
                <a:solidFill>
                  <a:schemeClr val="tx1"/>
                </a:solidFill>
                <a:latin typeface="Times New Roman" panose="02020603050405020304" pitchFamily="18" charset="0"/>
                <a:cs typeface="Times New Roman" panose="02020603050405020304" pitchFamily="18" charset="0"/>
              </a:rPr>
              <a:t>жеке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мемлекеттік</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және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шетелдік</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секторлардың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пайда</a:t>
            </a:r>
            <a:r>
              <a:rPr lang="ru-RU" sz="2800" dirty="0">
                <a:solidFill>
                  <a:schemeClr val="tx1"/>
                </a:solidFill>
                <a:latin typeface="Times New Roman" panose="02020603050405020304" pitchFamily="18" charset="0"/>
                <a:cs typeface="Times New Roman" panose="02020603050405020304" pitchFamily="18" charset="0"/>
              </a:rPr>
              <a:t> табу </a:t>
            </a:r>
            <a:r>
              <a:rPr lang="ru-RU" sz="2800" dirty="0" err="1">
                <a:solidFill>
                  <a:schemeClr val="tx1"/>
                </a:solidFill>
                <a:latin typeface="Times New Roman" panose="02020603050405020304" pitchFamily="18" charset="0"/>
                <a:cs typeface="Times New Roman" panose="02020603050405020304" pitchFamily="18" charset="0"/>
              </a:rPr>
              <a:t>мақсатында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өндіріске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тауарлы-материалдық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қорларға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және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тұрғын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үй</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құрылысына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ұзақ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уақытқа</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салатын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күрделі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қаржылық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жұмсалымдары</a:t>
            </a:r>
            <a:r>
              <a:rPr lang="ru-RU" sz="28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219997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96789" y="300249"/>
            <a:ext cx="10467382" cy="5295333"/>
          </a:xfrm>
        </p:spPr>
        <p:txBody>
          <a:bodyPr>
            <a:noAutofit/>
          </a:bodyPr>
          <a:lstStyle/>
          <a:p>
            <a:r>
              <a:rPr lang="ru-RU" sz="4000" b="1" dirty="0">
                <a:solidFill>
                  <a:schemeClr val="tx1"/>
                </a:solidFill>
                <a:latin typeface="Times New Roman" panose="02020603050405020304" pitchFamily="18" charset="0"/>
                <a:cs typeface="Times New Roman" panose="02020603050405020304" pitchFamily="18" charset="0"/>
              </a:rPr>
              <a:t>Мультипликатор</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латын</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тілінде</a:t>
            </a:r>
            <a:r>
              <a:rPr lang="ru-RU" sz="4000" dirty="0">
                <a:solidFill>
                  <a:schemeClr val="tx1"/>
                </a:solidFill>
                <a:latin typeface="Times New Roman" panose="02020603050405020304" pitchFamily="18" charset="0"/>
                <a:cs typeface="Times New Roman" panose="02020603050405020304" pitchFamily="18" charset="0"/>
              </a:rPr>
              <a:t> </a:t>
            </a:r>
            <a:r>
              <a:rPr lang="en-US" sz="4000" dirty="0" err="1">
                <a:solidFill>
                  <a:schemeClr val="tx1"/>
                </a:solidFill>
                <a:latin typeface="Times New Roman" panose="02020603050405020304" pitchFamily="18" charset="0"/>
                <a:cs typeface="Times New Roman" panose="02020603050405020304" pitchFamily="18" charset="0"/>
              </a:rPr>
              <a:t>mult</a:t>
            </a:r>
            <a:r>
              <a:rPr lang="ru-RU" sz="4000" dirty="0">
                <a:solidFill>
                  <a:schemeClr val="tx1"/>
                </a:solidFill>
                <a:latin typeface="Times New Roman" panose="02020603050405020304" pitchFamily="18" charset="0"/>
                <a:cs typeface="Times New Roman" panose="02020603050405020304" pitchFamily="18" charset="0"/>
              </a:rPr>
              <a:t>і</a:t>
            </a:r>
            <a:r>
              <a:rPr lang="en-US" sz="4000" dirty="0" err="1">
                <a:solidFill>
                  <a:schemeClr val="tx1"/>
                </a:solidFill>
                <a:latin typeface="Times New Roman" panose="02020603050405020304" pitchFamily="18" charset="0"/>
                <a:cs typeface="Times New Roman" panose="02020603050405020304" pitchFamily="18" charset="0"/>
              </a:rPr>
              <a:t>pl</a:t>
            </a:r>
            <a:r>
              <a:rPr lang="ru-RU" sz="4000" dirty="0">
                <a:solidFill>
                  <a:schemeClr val="tx1"/>
                </a:solidFill>
                <a:latin typeface="Times New Roman" panose="02020603050405020304" pitchFamily="18" charset="0"/>
                <a:cs typeface="Times New Roman" panose="02020603050405020304" pitchFamily="18" charset="0"/>
              </a:rPr>
              <a:t>і</a:t>
            </a:r>
            <a:r>
              <a:rPr lang="en-US" sz="4000" dirty="0" err="1">
                <a:solidFill>
                  <a:schemeClr val="tx1"/>
                </a:solidFill>
                <a:latin typeface="Times New Roman" panose="02020603050405020304" pitchFamily="18" charset="0"/>
                <a:cs typeface="Times New Roman" panose="02020603050405020304" pitchFamily="18" charset="0"/>
              </a:rPr>
              <a:t>kator</a:t>
            </a:r>
            <a:r>
              <a:rPr lang="en-US" sz="4000" dirty="0">
                <a:solidFill>
                  <a:schemeClr val="tx1"/>
                </a:solidFill>
                <a:latin typeface="Times New Roman" panose="02020603050405020304" pitchFamily="18" charset="0"/>
                <a:cs typeface="Times New Roman" panose="02020603050405020304" pitchFamily="18" charset="0"/>
              </a:rPr>
              <a:t> – </a:t>
            </a:r>
            <a:r>
              <a:rPr lang="ru-RU" sz="4000" dirty="0" err="1">
                <a:solidFill>
                  <a:schemeClr val="tx1"/>
                </a:solidFill>
                <a:latin typeface="Times New Roman" panose="02020603050405020304" pitchFamily="18" charset="0"/>
                <a:cs typeface="Times New Roman" panose="02020603050405020304" pitchFamily="18" charset="0"/>
              </a:rPr>
              <a:t>көбейтуші</a:t>
            </a:r>
            <a:r>
              <a:rPr lang="ru-RU" sz="4000" dirty="0">
                <a:solidFill>
                  <a:schemeClr val="tx1"/>
                </a:solidFill>
                <a:latin typeface="Times New Roman" panose="02020603050405020304" pitchFamily="18" charset="0"/>
                <a:cs typeface="Times New Roman" panose="02020603050405020304" pitchFamily="18" charset="0"/>
              </a:rPr>
              <a:t>) – </a:t>
            </a:r>
            <a:r>
              <a:rPr lang="ru-RU" sz="4000" dirty="0" err="1">
                <a:solidFill>
                  <a:schemeClr val="tx1"/>
                </a:solidFill>
                <a:latin typeface="Times New Roman" panose="02020603050405020304" pitchFamily="18" charset="0"/>
                <a:cs typeface="Times New Roman" panose="02020603050405020304" pitchFamily="18" charset="0"/>
              </a:rPr>
              <a:t>табыстың</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өзгеруі</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инвестициялардың</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өзгеруіне</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байланысты</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екенін</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көрсететін</a:t>
            </a:r>
            <a:r>
              <a:rPr lang="ru-RU" sz="4000" dirty="0">
                <a:solidFill>
                  <a:schemeClr val="tx1"/>
                </a:solidFill>
                <a:latin typeface="Times New Roman" panose="02020603050405020304" pitchFamily="18" charset="0"/>
                <a:cs typeface="Times New Roman" panose="02020603050405020304" pitchFamily="18" charset="0"/>
              </a:rPr>
              <a:t> коэффициент. Мультипликатор </a:t>
            </a:r>
            <a:r>
              <a:rPr lang="ru-RU" sz="4000" dirty="0" err="1">
                <a:solidFill>
                  <a:schemeClr val="tx1"/>
                </a:solidFill>
                <a:latin typeface="Times New Roman" panose="02020603050405020304" pitchFamily="18" charset="0"/>
                <a:cs typeface="Times New Roman" panose="02020603050405020304" pitchFamily="18" charset="0"/>
              </a:rPr>
              <a:t>идеясын</a:t>
            </a:r>
            <a:r>
              <a:rPr lang="ru-RU" sz="4000" dirty="0">
                <a:solidFill>
                  <a:schemeClr val="tx1"/>
                </a:solidFill>
                <a:latin typeface="Times New Roman" panose="02020603050405020304" pitchFamily="18" charset="0"/>
                <a:cs typeface="Times New Roman" panose="02020603050405020304" pitchFamily="18" charset="0"/>
              </a:rPr>
              <a:t> экономика </a:t>
            </a:r>
            <a:r>
              <a:rPr lang="ru-RU" sz="4000" dirty="0" err="1">
                <a:solidFill>
                  <a:schemeClr val="tx1"/>
                </a:solidFill>
                <a:latin typeface="Times New Roman" panose="02020603050405020304" pitchFamily="18" charset="0"/>
                <a:cs typeface="Times New Roman" panose="02020603050405020304" pitchFamily="18" charset="0"/>
              </a:rPr>
              <a:t>ғылымына</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алғаш</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рет</a:t>
            </a:r>
            <a:r>
              <a:rPr lang="ru-RU" sz="4000" dirty="0">
                <a:solidFill>
                  <a:schemeClr val="tx1"/>
                </a:solidFill>
                <a:latin typeface="Times New Roman" panose="02020603050405020304" pitchFamily="18" charset="0"/>
                <a:cs typeface="Times New Roman" panose="02020603050405020304" pitchFamily="18" charset="0"/>
              </a:rPr>
              <a:t> 1931 </a:t>
            </a:r>
            <a:r>
              <a:rPr lang="ru-RU" sz="4000" dirty="0" err="1">
                <a:solidFill>
                  <a:schemeClr val="tx1"/>
                </a:solidFill>
                <a:latin typeface="Times New Roman" panose="02020603050405020304" pitchFamily="18" charset="0"/>
                <a:cs typeface="Times New Roman" panose="02020603050405020304" pitchFamily="18" charset="0"/>
              </a:rPr>
              <a:t>жылы</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ағылшын</a:t>
            </a:r>
            <a:r>
              <a:rPr lang="ru-RU" sz="4000" dirty="0">
                <a:solidFill>
                  <a:schemeClr val="tx1"/>
                </a:solidFill>
                <a:latin typeface="Times New Roman" panose="02020603050405020304" pitchFamily="18" charset="0"/>
                <a:cs typeface="Times New Roman" panose="02020603050405020304" pitchFamily="18" charset="0"/>
              </a:rPr>
              <a:t> </a:t>
            </a:r>
            <a:r>
              <a:rPr lang="ru-RU" sz="4000" dirty="0" err="1">
                <a:solidFill>
                  <a:schemeClr val="tx1"/>
                </a:solidFill>
                <a:latin typeface="Times New Roman" panose="02020603050405020304" pitchFamily="18" charset="0"/>
                <a:cs typeface="Times New Roman" panose="02020603050405020304" pitchFamily="18" charset="0"/>
              </a:rPr>
              <a:t>экономисі</a:t>
            </a:r>
            <a:r>
              <a:rPr lang="ru-RU" sz="4000" dirty="0">
                <a:solidFill>
                  <a:schemeClr val="tx1"/>
                </a:solidFill>
                <a:latin typeface="Times New Roman" panose="02020603050405020304" pitchFamily="18" charset="0"/>
                <a:cs typeface="Times New Roman" panose="02020603050405020304" pitchFamily="18" charset="0"/>
              </a:rPr>
              <a:t> Ричард Кан </a:t>
            </a:r>
            <a:r>
              <a:rPr lang="ru-RU" sz="4000" dirty="0" err="1">
                <a:solidFill>
                  <a:schemeClr val="tx1"/>
                </a:solidFill>
                <a:latin typeface="Times New Roman" panose="02020603050405020304" pitchFamily="18" charset="0"/>
                <a:cs typeface="Times New Roman" panose="02020603050405020304" pitchFamily="18" charset="0"/>
              </a:rPr>
              <a:t>енгізді</a:t>
            </a:r>
            <a:r>
              <a:rPr lang="ru-RU" sz="40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56509323"/>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57</TotalTime>
  <Words>444</Words>
  <Application>Microsoft Office PowerPoint</Application>
  <PresentationFormat>Произвольный</PresentationFormat>
  <Paragraphs>23</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Легкий дым</vt:lpstr>
      <vt:lpstr>МАКРОЭКОНОМИКАЛЫҚ ТЕПЕ-ТЕҢДІК ЖӘНЕ ОНЫҢ ҮЛГІЛЕРІ</vt:lpstr>
      <vt:lpstr>Жиынтық сұраныс – экономикалық субъектілердің бір жыл ішінде өндірілген жалпы ішкі өнімді сатып алуға жұмсайтын жиынтық шығындары. Жиынтық шығындардың көлемі елдегі баға деңгейіне тәуелді болып табылады және жиынтық сұраныс қисығы бағаның белгілі бір деңгейінде сатып алынатын жиынтық өнімнің көлемін көрсетеді. Баға деңгейі мен жиынтық өнім көлемі арасындағы кері тәуелділікті төмендегі суреттен байқауға болады.</vt:lpstr>
      <vt:lpstr>                                 Y = C + I + G + NX  Мұндағы, Y – жиынтық сұраныс немесе жиынтық шығындар көлемі; C – үй шаруашылықтарының тұтынушылық сұраныстары; I – фирмалардың инвестициялық шығындары; G – мемлекеттік шығындар; NX – таза экспорт, яғни экспорт пен импорт құндарының айырмасы.</vt:lpstr>
      <vt:lpstr>Жиынтық сұраныстың бағалық емес факторларын төрт топқа бөлуге болады: 1. Тұтынушылық шығындардың өзгерісі, оларға үй шаруашылықтарының табысы, олардың әл-ауқаттылығы, болашақты күту, жеке табыс салығындағы өзгерістер, т.б. жатады. 2. Инвестициялық шығындардың өзгерісі, оларға пайыз мөлшерлемесі, әртүрлі жеңілдіктер, бизнес салықтары, т.б. жатады. 3. Мемлекеттің шығындардың өзгерісі, оған мемлекеттің белсенді экономикалық саясаты жатады. 4. Таза экспорттағы өзгерістер, оған валюта бағамының өзгеруі, сыртқы экономикалық жағдайлар жатады.</vt:lpstr>
      <vt:lpstr>Жиынтық ұсыныс – бұл бір жылда өндірілген нақты жалпы ішкі өнім көлемі және оны өндірушілердің бағалардың белгілі бір деңгейінде нарыққа ұсына алу қабілеті. Жиынтық ұсынысқа да бағалық және бағалық емес факторлар әсер етеді. Бағалық факторлар жиынтық ұсыныс көлемін өзгертеді және соған орай қисықтың бойында өзгеріс орын алады. Ал бағалық емес факторлар әсер еткенде жиынтық ұсыныстың өзі өзгереді және қисық оңға немесе солға жылжиды.</vt:lpstr>
      <vt:lpstr>Жиынтық ұсыныс және оның көлемі уақытқа тәуелді болып табылады, сондықтан осындай ерекше жағдайларда, жиынтық ұсынысқа қатысты үш мерзімді кезең анықталады</vt:lpstr>
      <vt:lpstr>Презентация PowerPoint</vt:lpstr>
      <vt:lpstr>Ұлттық экономика шеңберінде тұтыну, жинақтау және инвестиция деңгейлерін қолда бар табыс пен пайыз мөлшерлемесі көрсеткіштері анықтайды.</vt:lpstr>
      <vt:lpstr>Презентация PowerPoint</vt:lpstr>
      <vt:lpstr>Тұтыну – қолда бар табысқа байланысты ел азаматтарының ағымдық қажеттіліктерін қанағаттандыруға жұмсайтын тауарлары мен қызметтерінің жиынтық құны.  Жинақтау – ел азаматтарының ағымдық қажеттіліктерін қанағаттандырып болғаннан кейінгі қалған қолда бар табыстың тұтынылмайтын бөлігі.  Инвестициялар – жеке, мемлекеттік және шетелдік секторлардың пайда табу мақсатында өндіріске, тауарлы-материалдық қорларға және тұрғын үй құрылысына ұзақ уақытқа салатын күрделі қаржылық жұмсалымдары.</vt:lpstr>
      <vt:lpstr>Мультипликатор (латын тілінде multіplіkator – көбейтуші) – табыстың өзгеруі инвестициялардың өзгеруіне байланысты екенін көрсететін коэффициент. Мультипликатор идеясын экономика ғылымына алғаш рет 1931 жылы ағылшын экономисі Ричард Кан енгізді.</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МАКРОЭКОНОМИКАЛЫҚ ТЕПЕ-ТЕҢДІК ЖӘНЕ ОНЫҢ ҮЛГІЛЕРІ</dc:title>
  <dc:creator>Асем Бухатова</dc:creator>
  <cp:lastModifiedBy>home</cp:lastModifiedBy>
  <cp:revision>6</cp:revision>
  <dcterms:created xsi:type="dcterms:W3CDTF">2020-10-09T12:32:45Z</dcterms:created>
  <dcterms:modified xsi:type="dcterms:W3CDTF">2021-12-09T12:07:43Z</dcterms:modified>
</cp:coreProperties>
</file>